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2" r:id="rId4"/>
  </p:sldMasterIdLst>
  <p:notesMasterIdLst>
    <p:notesMasterId r:id="rId6"/>
  </p:notesMasterIdLst>
  <p:sldIdLst>
    <p:sldId id="302" r:id="rId5"/>
    <p:sldId id="257" r:id="rId7"/>
    <p:sldId id="264" r:id="rId8"/>
    <p:sldId id="265" r:id="rId9"/>
    <p:sldId id="266" r:id="rId10"/>
    <p:sldId id="268" r:id="rId11"/>
    <p:sldId id="296" r:id="rId12"/>
    <p:sldId id="277" r:id="rId13"/>
    <p:sldId id="278" r:id="rId14"/>
    <p:sldId id="297" r:id="rId15"/>
    <p:sldId id="280" r:id="rId16"/>
    <p:sldId id="303" r:id="rId17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A7ECB"/>
    <a:srgbClr val="A5D1F3"/>
    <a:srgbClr val="CDE6F9"/>
    <a:srgbClr val="135F98"/>
    <a:srgbClr val="CB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2" autoAdjust="0"/>
  </p:normalViewPr>
  <p:slideViewPr>
    <p:cSldViewPr snapToGrid="0" showGuides="1">
      <p:cViewPr varScale="1">
        <p:scale>
          <a:sx n="144" d="100"/>
          <a:sy n="144" d="100"/>
        </p:scale>
        <p:origin x="-684" y="-90"/>
      </p:cViewPr>
      <p:guideLst>
        <p:guide orient="horz" pos="758"/>
        <p:guide orient="horz" pos="3008"/>
        <p:guide pos="2880"/>
        <p:guide pos="303"/>
        <p:guide pos="5465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3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F556F-010E-4FF9-BABE-A13F5B8191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ED4A-7DFD-41B5-81FF-F004EDFD56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hyperlink" Target="http://teliss.blog.163.com/" TargetMode="External"/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57521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574766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bg>
      <p:bgPr>
        <a:solidFill>
          <a:srgbClr val="48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891394" y="3219822"/>
            <a:ext cx="2903162" cy="918102"/>
          </a:xfrm>
          <a:prstGeom prst="ellipse">
            <a:avLst/>
          </a:prstGeom>
          <a:solidFill>
            <a:schemeClr val="tx2">
              <a:lumMod val="50000"/>
              <a:alpha val="23137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2"/>
          <p:cNvSpPr/>
          <p:nvPr userDrawn="1"/>
        </p:nvSpPr>
        <p:spPr>
          <a:xfrm>
            <a:off x="0" y="0"/>
            <a:ext cx="9144000" cy="2895786"/>
          </a:xfrm>
          <a:custGeom>
            <a:avLst/>
            <a:gdLst/>
            <a:ahLst/>
            <a:cxnLst/>
            <a:rect l="l" t="t" r="r" b="b"/>
            <a:pathLst>
              <a:path w="12192000" h="3284984">
                <a:moveTo>
                  <a:pt x="0" y="0"/>
                </a:moveTo>
                <a:lnTo>
                  <a:pt x="12192000" y="0"/>
                </a:lnTo>
                <a:lnTo>
                  <a:pt x="12192000" y="2855551"/>
                </a:lnTo>
                <a:cubicBezTo>
                  <a:pt x="10200663" y="3139752"/>
                  <a:pt x="8165292" y="3284984"/>
                  <a:pt x="6096000" y="3284984"/>
                </a:cubicBezTo>
                <a:cubicBezTo>
                  <a:pt x="4026708" y="3284984"/>
                  <a:pt x="1991337" y="3139752"/>
                  <a:pt x="0" y="2855551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Picture 2" descr="C:\Documents and Settings\t11318\桌面\白色咖啡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0132" y="1047136"/>
            <a:ext cx="3265687" cy="28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 userDrawn="1"/>
        </p:nvSpPr>
        <p:spPr>
          <a:xfrm>
            <a:off x="3905582" y="1336846"/>
            <a:ext cx="493839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en-US" altLang="zh-CN" sz="8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 userDrawn="1"/>
        </p:nvSpPr>
        <p:spPr bwMode="auto">
          <a:xfrm>
            <a:off x="4890185" y="2948356"/>
            <a:ext cx="3391667" cy="42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11020228@qq.com</a:t>
            </a:r>
            <a:endParaRPr lang="en-US" altLang="zh-CN" sz="1800" kern="12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5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4890185" y="3943991"/>
            <a:ext cx="3391667" cy="368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  <a:sym typeface="Arial" panose="020B0604020202020204" pitchFamily="34" charset="0"/>
              </a:rPr>
              <a:t>http://weibo.com/teliss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4890185" y="3451686"/>
            <a:ext cx="3391667" cy="426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http://teliss.blog.163.com</a:t>
            </a:r>
            <a:endParaRPr lang="en-US" altLang="zh-CN" sz="18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 userDrawn="1"/>
        </p:nvGrpSpPr>
        <p:grpSpPr>
          <a:xfrm>
            <a:off x="4361371" y="3938712"/>
            <a:ext cx="443355" cy="360017"/>
            <a:chOff x="3175" y="295276"/>
            <a:chExt cx="4856163" cy="3943350"/>
          </a:xfrm>
          <a:solidFill>
            <a:schemeClr val="bg1"/>
          </a:solidFill>
        </p:grpSpPr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175" y="741363"/>
              <a:ext cx="4173538" cy="3497263"/>
            </a:xfrm>
            <a:custGeom>
              <a:avLst/>
              <a:gdLst>
                <a:gd name="T0" fmla="*/ 957 w 1111"/>
                <a:gd name="T1" fmla="*/ 394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3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8 h 930"/>
                <a:gd name="T20" fmla="*/ 957 w 1111"/>
                <a:gd name="T21" fmla="*/ 394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5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4"/>
                  </a:moveTo>
                  <a:cubicBezTo>
                    <a:pt x="939" y="389"/>
                    <a:pt x="926" y="385"/>
                    <a:pt x="936" y="362"/>
                  </a:cubicBezTo>
                  <a:cubicBezTo>
                    <a:pt x="956" y="311"/>
                    <a:pt x="958" y="266"/>
                    <a:pt x="936" y="235"/>
                  </a:cubicBezTo>
                  <a:cubicBezTo>
                    <a:pt x="895" y="176"/>
                    <a:pt x="782" y="179"/>
                    <a:pt x="652" y="233"/>
                  </a:cubicBezTo>
                  <a:cubicBezTo>
                    <a:pt x="652" y="233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1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8"/>
                  </a:cubicBezTo>
                  <a:cubicBezTo>
                    <a:pt x="1111" y="472"/>
                    <a:pt x="1030" y="417"/>
                    <a:pt x="957" y="394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79"/>
                    <a:pt x="128" y="641"/>
                  </a:cubicBezTo>
                  <a:cubicBezTo>
                    <a:pt x="114" y="503"/>
                    <a:pt x="274" y="373"/>
                    <a:pt x="485" y="353"/>
                  </a:cubicBezTo>
                  <a:cubicBezTo>
                    <a:pt x="696" y="332"/>
                    <a:pt x="878" y="427"/>
                    <a:pt x="892" y="565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094038" y="295276"/>
              <a:ext cx="1765300" cy="1868488"/>
            </a:xfrm>
            <a:custGeom>
              <a:avLst/>
              <a:gdLst>
                <a:gd name="T0" fmla="*/ 364 w 470"/>
                <a:gd name="T1" fmla="*/ 128 h 497"/>
                <a:gd name="T2" fmla="*/ 43 w 470"/>
                <a:gd name="T3" fmla="*/ 24 h 497"/>
                <a:gd name="T4" fmla="*/ 43 w 470"/>
                <a:gd name="T5" fmla="*/ 24 h 497"/>
                <a:gd name="T6" fmla="*/ 5 w 470"/>
                <a:gd name="T7" fmla="*/ 82 h 497"/>
                <a:gd name="T8" fmla="*/ 63 w 470"/>
                <a:gd name="T9" fmla="*/ 119 h 497"/>
                <a:gd name="T10" fmla="*/ 291 w 470"/>
                <a:gd name="T11" fmla="*/ 193 h 497"/>
                <a:gd name="T12" fmla="*/ 341 w 470"/>
                <a:gd name="T13" fmla="*/ 428 h 497"/>
                <a:gd name="T14" fmla="*/ 341 w 470"/>
                <a:gd name="T15" fmla="*/ 428 h 497"/>
                <a:gd name="T16" fmla="*/ 373 w 470"/>
                <a:gd name="T17" fmla="*/ 489 h 497"/>
                <a:gd name="T18" fmla="*/ 434 w 470"/>
                <a:gd name="T19" fmla="*/ 458 h 497"/>
                <a:gd name="T20" fmla="*/ 434 w 470"/>
                <a:gd name="T21" fmla="*/ 458 h 497"/>
                <a:gd name="T22" fmla="*/ 364 w 470"/>
                <a:gd name="T23" fmla="*/ 12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7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5"/>
                    <a:pt x="5" y="82"/>
                  </a:cubicBezTo>
                  <a:cubicBezTo>
                    <a:pt x="11" y="108"/>
                    <a:pt x="37" y="125"/>
                    <a:pt x="63" y="119"/>
                  </a:cubicBezTo>
                  <a:cubicBezTo>
                    <a:pt x="144" y="102"/>
                    <a:pt x="232" y="127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3"/>
                    <a:pt x="347" y="481"/>
                    <a:pt x="373" y="489"/>
                  </a:cubicBezTo>
                  <a:cubicBezTo>
                    <a:pt x="398" y="497"/>
                    <a:pt x="426" y="483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0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252788" y="974726"/>
              <a:ext cx="919163" cy="969963"/>
            </a:xfrm>
            <a:custGeom>
              <a:avLst/>
              <a:gdLst>
                <a:gd name="T0" fmla="*/ 193 w 245"/>
                <a:gd name="T1" fmla="*/ 63 h 258"/>
                <a:gd name="T2" fmla="*/ 37 w 245"/>
                <a:gd name="T3" fmla="*/ 12 h 258"/>
                <a:gd name="T4" fmla="*/ 5 w 245"/>
                <a:gd name="T5" fmla="*/ 62 h 258"/>
                <a:gd name="T6" fmla="*/ 54 w 245"/>
                <a:gd name="T7" fmla="*/ 94 h 258"/>
                <a:gd name="T8" fmla="*/ 54 w 245"/>
                <a:gd name="T9" fmla="*/ 94 h 258"/>
                <a:gd name="T10" fmla="*/ 131 w 245"/>
                <a:gd name="T11" fmla="*/ 119 h 258"/>
                <a:gd name="T12" fmla="*/ 148 w 245"/>
                <a:gd name="T13" fmla="*/ 198 h 258"/>
                <a:gd name="T14" fmla="*/ 148 w 245"/>
                <a:gd name="T15" fmla="*/ 198 h 258"/>
                <a:gd name="T16" fmla="*/ 175 w 245"/>
                <a:gd name="T17" fmla="*/ 251 h 258"/>
                <a:gd name="T18" fmla="*/ 228 w 245"/>
                <a:gd name="T19" fmla="*/ 223 h 258"/>
                <a:gd name="T20" fmla="*/ 193 w 245"/>
                <a:gd name="T21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8">
                  <a:moveTo>
                    <a:pt x="193" y="63"/>
                  </a:moveTo>
                  <a:cubicBezTo>
                    <a:pt x="153" y="18"/>
                    <a:pt x="92" y="0"/>
                    <a:pt x="37" y="12"/>
                  </a:cubicBezTo>
                  <a:cubicBezTo>
                    <a:pt x="14" y="17"/>
                    <a:pt x="0" y="39"/>
                    <a:pt x="5" y="62"/>
                  </a:cubicBezTo>
                  <a:cubicBezTo>
                    <a:pt x="9" y="85"/>
                    <a:pt x="32" y="99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9"/>
                    <a:pt x="111" y="97"/>
                    <a:pt x="131" y="119"/>
                  </a:cubicBezTo>
                  <a:cubicBezTo>
                    <a:pt x="151" y="141"/>
                    <a:pt x="156" y="171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1" y="220"/>
                    <a:pt x="153" y="243"/>
                    <a:pt x="175" y="251"/>
                  </a:cubicBezTo>
                  <a:cubicBezTo>
                    <a:pt x="197" y="258"/>
                    <a:pt x="220" y="246"/>
                    <a:pt x="228" y="223"/>
                  </a:cubicBezTo>
                  <a:cubicBezTo>
                    <a:pt x="245" y="169"/>
                    <a:pt x="234" y="108"/>
                    <a:pt x="193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957263" y="2370138"/>
              <a:ext cx="1724025" cy="1485900"/>
            </a:xfrm>
            <a:custGeom>
              <a:avLst/>
              <a:gdLst>
                <a:gd name="T0" fmla="*/ 302 w 459"/>
                <a:gd name="T1" fmla="*/ 26 h 395"/>
                <a:gd name="T2" fmla="*/ 45 w 459"/>
                <a:gd name="T3" fmla="*/ 138 h 395"/>
                <a:gd name="T4" fmla="*/ 144 w 459"/>
                <a:gd name="T5" fmla="*/ 362 h 395"/>
                <a:gd name="T6" fmla="*/ 416 w 459"/>
                <a:gd name="T7" fmla="*/ 246 h 395"/>
                <a:gd name="T8" fmla="*/ 302 w 459"/>
                <a:gd name="T9" fmla="*/ 26 h 395"/>
                <a:gd name="T10" fmla="*/ 225 w 459"/>
                <a:gd name="T11" fmla="*/ 256 h 395"/>
                <a:gd name="T12" fmla="*/ 128 w 459"/>
                <a:gd name="T13" fmla="*/ 288 h 395"/>
                <a:gd name="T14" fmla="*/ 107 w 459"/>
                <a:gd name="T15" fmla="*/ 204 h 395"/>
                <a:gd name="T16" fmla="*/ 202 w 459"/>
                <a:gd name="T17" fmla="*/ 172 h 395"/>
                <a:gd name="T18" fmla="*/ 225 w 459"/>
                <a:gd name="T19" fmla="*/ 256 h 395"/>
                <a:gd name="T20" fmla="*/ 292 w 459"/>
                <a:gd name="T21" fmla="*/ 170 h 395"/>
                <a:gd name="T22" fmla="*/ 256 w 459"/>
                <a:gd name="T23" fmla="*/ 184 h 395"/>
                <a:gd name="T24" fmla="*/ 247 w 459"/>
                <a:gd name="T25" fmla="*/ 152 h 395"/>
                <a:gd name="T26" fmla="*/ 282 w 459"/>
                <a:gd name="T27" fmla="*/ 139 h 395"/>
                <a:gd name="T28" fmla="*/ 292 w 459"/>
                <a:gd name="T29" fmla="*/ 17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5">
                  <a:moveTo>
                    <a:pt x="302" y="26"/>
                  </a:moveTo>
                  <a:cubicBezTo>
                    <a:pt x="202" y="0"/>
                    <a:pt x="88" y="50"/>
                    <a:pt x="45" y="138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5"/>
                    <a:pt x="373" y="343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6"/>
                  </a:moveTo>
                  <a:cubicBezTo>
                    <a:pt x="205" y="289"/>
                    <a:pt x="161" y="303"/>
                    <a:pt x="128" y="288"/>
                  </a:cubicBezTo>
                  <a:cubicBezTo>
                    <a:pt x="96" y="273"/>
                    <a:pt x="86" y="236"/>
                    <a:pt x="107" y="204"/>
                  </a:cubicBezTo>
                  <a:cubicBezTo>
                    <a:pt x="127" y="172"/>
                    <a:pt x="169" y="158"/>
                    <a:pt x="202" y="172"/>
                  </a:cubicBezTo>
                  <a:cubicBezTo>
                    <a:pt x="235" y="186"/>
                    <a:pt x="245" y="224"/>
                    <a:pt x="225" y="256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8"/>
                    <a:pt x="240" y="164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3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4361371" y="3462584"/>
            <a:ext cx="443355" cy="357544"/>
            <a:chOff x="2482850" y="17463"/>
            <a:chExt cx="442913" cy="357188"/>
          </a:xfrm>
          <a:solidFill>
            <a:schemeClr val="bg1"/>
          </a:solidFill>
        </p:grpSpPr>
        <p:sp>
          <p:nvSpPr>
            <p:cNvPr id="23" name="Freeform 14"/>
            <p:cNvSpPr/>
            <p:nvPr/>
          </p:nvSpPr>
          <p:spPr bwMode="auto">
            <a:xfrm>
              <a:off x="2482850" y="17463"/>
              <a:ext cx="442913" cy="204788"/>
            </a:xfrm>
            <a:custGeom>
              <a:avLst/>
              <a:gdLst>
                <a:gd name="T0" fmla="*/ 553 w 558"/>
                <a:gd name="T1" fmla="*/ 229 h 257"/>
                <a:gd name="T2" fmla="*/ 354 w 558"/>
                <a:gd name="T3" fmla="*/ 30 h 257"/>
                <a:gd name="T4" fmla="*/ 354 w 558"/>
                <a:gd name="T5" fmla="*/ 30 h 257"/>
                <a:gd name="T6" fmla="*/ 346 w 558"/>
                <a:gd name="T7" fmla="*/ 24 h 257"/>
                <a:gd name="T8" fmla="*/ 339 w 558"/>
                <a:gd name="T9" fmla="*/ 17 h 257"/>
                <a:gd name="T10" fmla="*/ 329 w 558"/>
                <a:gd name="T11" fmla="*/ 12 h 257"/>
                <a:gd name="T12" fmla="*/ 320 w 558"/>
                <a:gd name="T13" fmla="*/ 7 h 257"/>
                <a:gd name="T14" fmla="*/ 310 w 558"/>
                <a:gd name="T15" fmla="*/ 3 h 257"/>
                <a:gd name="T16" fmla="*/ 300 w 558"/>
                <a:gd name="T17" fmla="*/ 1 h 257"/>
                <a:gd name="T18" fmla="*/ 290 w 558"/>
                <a:gd name="T19" fmla="*/ 0 h 257"/>
                <a:gd name="T20" fmla="*/ 280 w 558"/>
                <a:gd name="T21" fmla="*/ 0 h 257"/>
                <a:gd name="T22" fmla="*/ 280 w 558"/>
                <a:gd name="T23" fmla="*/ 0 h 257"/>
                <a:gd name="T24" fmla="*/ 268 w 558"/>
                <a:gd name="T25" fmla="*/ 0 h 257"/>
                <a:gd name="T26" fmla="*/ 258 w 558"/>
                <a:gd name="T27" fmla="*/ 1 h 257"/>
                <a:gd name="T28" fmla="*/ 248 w 558"/>
                <a:gd name="T29" fmla="*/ 3 h 257"/>
                <a:gd name="T30" fmla="*/ 238 w 558"/>
                <a:gd name="T31" fmla="*/ 7 h 257"/>
                <a:gd name="T32" fmla="*/ 229 w 558"/>
                <a:gd name="T33" fmla="*/ 12 h 257"/>
                <a:gd name="T34" fmla="*/ 220 w 558"/>
                <a:gd name="T35" fmla="*/ 17 h 257"/>
                <a:gd name="T36" fmla="*/ 212 w 558"/>
                <a:gd name="T37" fmla="*/ 24 h 257"/>
                <a:gd name="T38" fmla="*/ 204 w 558"/>
                <a:gd name="T39" fmla="*/ 30 h 257"/>
                <a:gd name="T40" fmla="*/ 169 w 558"/>
                <a:gd name="T41" fmla="*/ 65 h 257"/>
                <a:gd name="T42" fmla="*/ 169 w 558"/>
                <a:gd name="T43" fmla="*/ 17 h 257"/>
                <a:gd name="T44" fmla="*/ 84 w 558"/>
                <a:gd name="T45" fmla="*/ 17 h 257"/>
                <a:gd name="T46" fmla="*/ 84 w 558"/>
                <a:gd name="T47" fmla="*/ 151 h 257"/>
                <a:gd name="T48" fmla="*/ 5 w 558"/>
                <a:gd name="T49" fmla="*/ 229 h 257"/>
                <a:gd name="T50" fmla="*/ 5 w 558"/>
                <a:gd name="T51" fmla="*/ 229 h 257"/>
                <a:gd name="T52" fmla="*/ 1 w 558"/>
                <a:gd name="T53" fmla="*/ 234 h 257"/>
                <a:gd name="T54" fmla="*/ 0 w 558"/>
                <a:gd name="T55" fmla="*/ 240 h 257"/>
                <a:gd name="T56" fmla="*/ 1 w 558"/>
                <a:gd name="T57" fmla="*/ 247 h 257"/>
                <a:gd name="T58" fmla="*/ 5 w 558"/>
                <a:gd name="T59" fmla="*/ 252 h 257"/>
                <a:gd name="T60" fmla="*/ 5 w 558"/>
                <a:gd name="T61" fmla="*/ 252 h 257"/>
                <a:gd name="T62" fmla="*/ 10 w 558"/>
                <a:gd name="T63" fmla="*/ 255 h 257"/>
                <a:gd name="T64" fmla="*/ 16 w 558"/>
                <a:gd name="T65" fmla="*/ 257 h 257"/>
                <a:gd name="T66" fmla="*/ 23 w 558"/>
                <a:gd name="T67" fmla="*/ 255 h 257"/>
                <a:gd name="T68" fmla="*/ 29 w 558"/>
                <a:gd name="T69" fmla="*/ 252 h 257"/>
                <a:gd name="T70" fmla="*/ 227 w 558"/>
                <a:gd name="T71" fmla="*/ 54 h 257"/>
                <a:gd name="T72" fmla="*/ 227 w 558"/>
                <a:gd name="T73" fmla="*/ 54 h 257"/>
                <a:gd name="T74" fmla="*/ 238 w 558"/>
                <a:gd name="T75" fmla="*/ 45 h 257"/>
                <a:gd name="T76" fmla="*/ 251 w 558"/>
                <a:gd name="T77" fmla="*/ 37 h 257"/>
                <a:gd name="T78" fmla="*/ 265 w 558"/>
                <a:gd name="T79" fmla="*/ 34 h 257"/>
                <a:gd name="T80" fmla="*/ 280 w 558"/>
                <a:gd name="T81" fmla="*/ 32 h 257"/>
                <a:gd name="T82" fmla="*/ 280 w 558"/>
                <a:gd name="T83" fmla="*/ 32 h 257"/>
                <a:gd name="T84" fmla="*/ 293 w 558"/>
                <a:gd name="T85" fmla="*/ 34 h 257"/>
                <a:gd name="T86" fmla="*/ 307 w 558"/>
                <a:gd name="T87" fmla="*/ 37 h 257"/>
                <a:gd name="T88" fmla="*/ 320 w 558"/>
                <a:gd name="T89" fmla="*/ 45 h 257"/>
                <a:gd name="T90" fmla="*/ 331 w 558"/>
                <a:gd name="T91" fmla="*/ 54 h 257"/>
                <a:gd name="T92" fmla="*/ 530 w 558"/>
                <a:gd name="T93" fmla="*/ 252 h 257"/>
                <a:gd name="T94" fmla="*/ 530 w 558"/>
                <a:gd name="T95" fmla="*/ 252 h 257"/>
                <a:gd name="T96" fmla="*/ 535 w 558"/>
                <a:gd name="T97" fmla="*/ 255 h 257"/>
                <a:gd name="T98" fmla="*/ 542 w 558"/>
                <a:gd name="T99" fmla="*/ 257 h 257"/>
                <a:gd name="T100" fmla="*/ 548 w 558"/>
                <a:gd name="T101" fmla="*/ 255 h 257"/>
                <a:gd name="T102" fmla="*/ 553 w 558"/>
                <a:gd name="T103" fmla="*/ 252 h 257"/>
                <a:gd name="T104" fmla="*/ 553 w 558"/>
                <a:gd name="T105" fmla="*/ 252 h 257"/>
                <a:gd name="T106" fmla="*/ 557 w 558"/>
                <a:gd name="T107" fmla="*/ 247 h 257"/>
                <a:gd name="T108" fmla="*/ 558 w 558"/>
                <a:gd name="T109" fmla="*/ 240 h 257"/>
                <a:gd name="T110" fmla="*/ 557 w 558"/>
                <a:gd name="T111" fmla="*/ 234 h 257"/>
                <a:gd name="T112" fmla="*/ 553 w 558"/>
                <a:gd name="T113" fmla="*/ 229 h 257"/>
                <a:gd name="T114" fmla="*/ 553 w 558"/>
                <a:gd name="T115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257">
                  <a:moveTo>
                    <a:pt x="553" y="229"/>
                  </a:moveTo>
                  <a:lnTo>
                    <a:pt x="354" y="30"/>
                  </a:lnTo>
                  <a:lnTo>
                    <a:pt x="354" y="30"/>
                  </a:lnTo>
                  <a:lnTo>
                    <a:pt x="346" y="24"/>
                  </a:lnTo>
                  <a:lnTo>
                    <a:pt x="339" y="17"/>
                  </a:lnTo>
                  <a:lnTo>
                    <a:pt x="329" y="12"/>
                  </a:lnTo>
                  <a:lnTo>
                    <a:pt x="320" y="7"/>
                  </a:lnTo>
                  <a:lnTo>
                    <a:pt x="310" y="3"/>
                  </a:lnTo>
                  <a:lnTo>
                    <a:pt x="300" y="1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48" y="3"/>
                  </a:lnTo>
                  <a:lnTo>
                    <a:pt x="238" y="7"/>
                  </a:lnTo>
                  <a:lnTo>
                    <a:pt x="229" y="12"/>
                  </a:lnTo>
                  <a:lnTo>
                    <a:pt x="220" y="17"/>
                  </a:lnTo>
                  <a:lnTo>
                    <a:pt x="212" y="24"/>
                  </a:lnTo>
                  <a:lnTo>
                    <a:pt x="204" y="30"/>
                  </a:lnTo>
                  <a:lnTo>
                    <a:pt x="169" y="65"/>
                  </a:lnTo>
                  <a:lnTo>
                    <a:pt x="169" y="17"/>
                  </a:lnTo>
                  <a:lnTo>
                    <a:pt x="84" y="17"/>
                  </a:lnTo>
                  <a:lnTo>
                    <a:pt x="84" y="151"/>
                  </a:lnTo>
                  <a:lnTo>
                    <a:pt x="5" y="229"/>
                  </a:lnTo>
                  <a:lnTo>
                    <a:pt x="5" y="229"/>
                  </a:lnTo>
                  <a:lnTo>
                    <a:pt x="1" y="234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6" y="257"/>
                  </a:lnTo>
                  <a:lnTo>
                    <a:pt x="23" y="255"/>
                  </a:lnTo>
                  <a:lnTo>
                    <a:pt x="29" y="2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38" y="45"/>
                  </a:lnTo>
                  <a:lnTo>
                    <a:pt x="251" y="37"/>
                  </a:lnTo>
                  <a:lnTo>
                    <a:pt x="265" y="34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3" y="34"/>
                  </a:lnTo>
                  <a:lnTo>
                    <a:pt x="307" y="37"/>
                  </a:lnTo>
                  <a:lnTo>
                    <a:pt x="320" y="45"/>
                  </a:lnTo>
                  <a:lnTo>
                    <a:pt x="331" y="54"/>
                  </a:lnTo>
                  <a:lnTo>
                    <a:pt x="530" y="252"/>
                  </a:lnTo>
                  <a:lnTo>
                    <a:pt x="530" y="252"/>
                  </a:lnTo>
                  <a:lnTo>
                    <a:pt x="535" y="255"/>
                  </a:lnTo>
                  <a:lnTo>
                    <a:pt x="542" y="257"/>
                  </a:lnTo>
                  <a:lnTo>
                    <a:pt x="548" y="255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7" y="247"/>
                  </a:lnTo>
                  <a:lnTo>
                    <a:pt x="558" y="240"/>
                  </a:lnTo>
                  <a:lnTo>
                    <a:pt x="557" y="234"/>
                  </a:lnTo>
                  <a:lnTo>
                    <a:pt x="553" y="229"/>
                  </a:lnTo>
                  <a:lnTo>
                    <a:pt x="55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43175" y="65088"/>
              <a:ext cx="322263" cy="309563"/>
            </a:xfrm>
            <a:custGeom>
              <a:avLst/>
              <a:gdLst>
                <a:gd name="T0" fmla="*/ 249 w 404"/>
                <a:gd name="T1" fmla="*/ 20 h 389"/>
                <a:gd name="T2" fmla="*/ 249 w 404"/>
                <a:gd name="T3" fmla="*/ 20 h 389"/>
                <a:gd name="T4" fmla="*/ 239 w 404"/>
                <a:gd name="T5" fmla="*/ 11 h 389"/>
                <a:gd name="T6" fmla="*/ 228 w 404"/>
                <a:gd name="T7" fmla="*/ 5 h 389"/>
                <a:gd name="T8" fmla="*/ 215 w 404"/>
                <a:gd name="T9" fmla="*/ 1 h 389"/>
                <a:gd name="T10" fmla="*/ 203 w 404"/>
                <a:gd name="T11" fmla="*/ 0 h 389"/>
                <a:gd name="T12" fmla="*/ 203 w 404"/>
                <a:gd name="T13" fmla="*/ 0 h 389"/>
                <a:gd name="T14" fmla="*/ 189 w 404"/>
                <a:gd name="T15" fmla="*/ 1 h 389"/>
                <a:gd name="T16" fmla="*/ 177 w 404"/>
                <a:gd name="T17" fmla="*/ 5 h 389"/>
                <a:gd name="T18" fmla="*/ 166 w 404"/>
                <a:gd name="T19" fmla="*/ 11 h 389"/>
                <a:gd name="T20" fmla="*/ 156 w 404"/>
                <a:gd name="T21" fmla="*/ 20 h 389"/>
                <a:gd name="T22" fmla="*/ 0 w 404"/>
                <a:gd name="T23" fmla="*/ 175 h 389"/>
                <a:gd name="T24" fmla="*/ 0 w 404"/>
                <a:gd name="T25" fmla="*/ 354 h 389"/>
                <a:gd name="T26" fmla="*/ 0 w 404"/>
                <a:gd name="T27" fmla="*/ 354 h 389"/>
                <a:gd name="T28" fmla="*/ 1 w 404"/>
                <a:gd name="T29" fmla="*/ 360 h 389"/>
                <a:gd name="T30" fmla="*/ 2 w 404"/>
                <a:gd name="T31" fmla="*/ 367 h 389"/>
                <a:gd name="T32" fmla="*/ 6 w 404"/>
                <a:gd name="T33" fmla="*/ 373 h 389"/>
                <a:gd name="T34" fmla="*/ 10 w 404"/>
                <a:gd name="T35" fmla="*/ 378 h 389"/>
                <a:gd name="T36" fmla="*/ 16 w 404"/>
                <a:gd name="T37" fmla="*/ 383 h 389"/>
                <a:gd name="T38" fmla="*/ 21 w 404"/>
                <a:gd name="T39" fmla="*/ 385 h 389"/>
                <a:gd name="T40" fmla="*/ 29 w 404"/>
                <a:gd name="T41" fmla="*/ 388 h 389"/>
                <a:gd name="T42" fmla="*/ 35 w 404"/>
                <a:gd name="T43" fmla="*/ 389 h 389"/>
                <a:gd name="T44" fmla="*/ 122 w 404"/>
                <a:gd name="T45" fmla="*/ 389 h 389"/>
                <a:gd name="T46" fmla="*/ 122 w 404"/>
                <a:gd name="T47" fmla="*/ 283 h 389"/>
                <a:gd name="T48" fmla="*/ 122 w 404"/>
                <a:gd name="T49" fmla="*/ 283 h 389"/>
                <a:gd name="T50" fmla="*/ 122 w 404"/>
                <a:gd name="T51" fmla="*/ 278 h 389"/>
                <a:gd name="T52" fmla="*/ 123 w 404"/>
                <a:gd name="T53" fmla="*/ 275 h 389"/>
                <a:gd name="T54" fmla="*/ 126 w 404"/>
                <a:gd name="T55" fmla="*/ 271 h 389"/>
                <a:gd name="T56" fmla="*/ 128 w 404"/>
                <a:gd name="T57" fmla="*/ 267 h 389"/>
                <a:gd name="T58" fmla="*/ 132 w 404"/>
                <a:gd name="T59" fmla="*/ 264 h 389"/>
                <a:gd name="T60" fmla="*/ 136 w 404"/>
                <a:gd name="T61" fmla="*/ 262 h 389"/>
                <a:gd name="T62" fmla="*/ 140 w 404"/>
                <a:gd name="T63" fmla="*/ 261 h 389"/>
                <a:gd name="T64" fmla="*/ 145 w 404"/>
                <a:gd name="T65" fmla="*/ 259 h 389"/>
                <a:gd name="T66" fmla="*/ 259 w 404"/>
                <a:gd name="T67" fmla="*/ 259 h 389"/>
                <a:gd name="T68" fmla="*/ 259 w 404"/>
                <a:gd name="T69" fmla="*/ 259 h 389"/>
                <a:gd name="T70" fmla="*/ 264 w 404"/>
                <a:gd name="T71" fmla="*/ 261 h 389"/>
                <a:gd name="T72" fmla="*/ 268 w 404"/>
                <a:gd name="T73" fmla="*/ 262 h 389"/>
                <a:gd name="T74" fmla="*/ 272 w 404"/>
                <a:gd name="T75" fmla="*/ 264 h 389"/>
                <a:gd name="T76" fmla="*/ 276 w 404"/>
                <a:gd name="T77" fmla="*/ 267 h 389"/>
                <a:gd name="T78" fmla="*/ 278 w 404"/>
                <a:gd name="T79" fmla="*/ 271 h 389"/>
                <a:gd name="T80" fmla="*/ 281 w 404"/>
                <a:gd name="T81" fmla="*/ 275 h 389"/>
                <a:gd name="T82" fmla="*/ 282 w 404"/>
                <a:gd name="T83" fmla="*/ 278 h 389"/>
                <a:gd name="T84" fmla="*/ 283 w 404"/>
                <a:gd name="T85" fmla="*/ 283 h 389"/>
                <a:gd name="T86" fmla="*/ 283 w 404"/>
                <a:gd name="T87" fmla="*/ 389 h 389"/>
                <a:gd name="T88" fmla="*/ 369 w 404"/>
                <a:gd name="T89" fmla="*/ 389 h 389"/>
                <a:gd name="T90" fmla="*/ 369 w 404"/>
                <a:gd name="T91" fmla="*/ 389 h 389"/>
                <a:gd name="T92" fmla="*/ 376 w 404"/>
                <a:gd name="T93" fmla="*/ 388 h 389"/>
                <a:gd name="T94" fmla="*/ 383 w 404"/>
                <a:gd name="T95" fmla="*/ 385 h 389"/>
                <a:gd name="T96" fmla="*/ 389 w 404"/>
                <a:gd name="T97" fmla="*/ 383 h 389"/>
                <a:gd name="T98" fmla="*/ 394 w 404"/>
                <a:gd name="T99" fmla="*/ 378 h 389"/>
                <a:gd name="T100" fmla="*/ 398 w 404"/>
                <a:gd name="T101" fmla="*/ 373 h 389"/>
                <a:gd name="T102" fmla="*/ 402 w 404"/>
                <a:gd name="T103" fmla="*/ 367 h 389"/>
                <a:gd name="T104" fmla="*/ 403 w 404"/>
                <a:gd name="T105" fmla="*/ 360 h 389"/>
                <a:gd name="T106" fmla="*/ 404 w 404"/>
                <a:gd name="T107" fmla="*/ 354 h 389"/>
                <a:gd name="T108" fmla="*/ 404 w 404"/>
                <a:gd name="T109" fmla="*/ 175 h 389"/>
                <a:gd name="T110" fmla="*/ 249 w 404"/>
                <a:gd name="T111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389">
                  <a:moveTo>
                    <a:pt x="249" y="20"/>
                  </a:moveTo>
                  <a:lnTo>
                    <a:pt x="249" y="20"/>
                  </a:lnTo>
                  <a:lnTo>
                    <a:pt x="239" y="11"/>
                  </a:lnTo>
                  <a:lnTo>
                    <a:pt x="228" y="5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9" y="1"/>
                  </a:lnTo>
                  <a:lnTo>
                    <a:pt x="177" y="5"/>
                  </a:lnTo>
                  <a:lnTo>
                    <a:pt x="166" y="11"/>
                  </a:lnTo>
                  <a:lnTo>
                    <a:pt x="156" y="20"/>
                  </a:lnTo>
                  <a:lnTo>
                    <a:pt x="0" y="175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1" y="360"/>
                  </a:lnTo>
                  <a:lnTo>
                    <a:pt x="2" y="367"/>
                  </a:lnTo>
                  <a:lnTo>
                    <a:pt x="6" y="373"/>
                  </a:lnTo>
                  <a:lnTo>
                    <a:pt x="10" y="378"/>
                  </a:lnTo>
                  <a:lnTo>
                    <a:pt x="16" y="383"/>
                  </a:lnTo>
                  <a:lnTo>
                    <a:pt x="21" y="385"/>
                  </a:lnTo>
                  <a:lnTo>
                    <a:pt x="29" y="388"/>
                  </a:lnTo>
                  <a:lnTo>
                    <a:pt x="35" y="389"/>
                  </a:lnTo>
                  <a:lnTo>
                    <a:pt x="122" y="389"/>
                  </a:lnTo>
                  <a:lnTo>
                    <a:pt x="122" y="283"/>
                  </a:lnTo>
                  <a:lnTo>
                    <a:pt x="122" y="283"/>
                  </a:lnTo>
                  <a:lnTo>
                    <a:pt x="122" y="278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2" y="264"/>
                  </a:lnTo>
                  <a:lnTo>
                    <a:pt x="136" y="262"/>
                  </a:lnTo>
                  <a:lnTo>
                    <a:pt x="140" y="261"/>
                  </a:lnTo>
                  <a:lnTo>
                    <a:pt x="145" y="259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264" y="261"/>
                  </a:lnTo>
                  <a:lnTo>
                    <a:pt x="268" y="262"/>
                  </a:lnTo>
                  <a:lnTo>
                    <a:pt x="272" y="264"/>
                  </a:lnTo>
                  <a:lnTo>
                    <a:pt x="276" y="267"/>
                  </a:lnTo>
                  <a:lnTo>
                    <a:pt x="278" y="271"/>
                  </a:lnTo>
                  <a:lnTo>
                    <a:pt x="281" y="275"/>
                  </a:lnTo>
                  <a:lnTo>
                    <a:pt x="282" y="278"/>
                  </a:lnTo>
                  <a:lnTo>
                    <a:pt x="283" y="283"/>
                  </a:lnTo>
                  <a:lnTo>
                    <a:pt x="283" y="389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6" y="388"/>
                  </a:lnTo>
                  <a:lnTo>
                    <a:pt x="383" y="385"/>
                  </a:lnTo>
                  <a:lnTo>
                    <a:pt x="389" y="383"/>
                  </a:lnTo>
                  <a:lnTo>
                    <a:pt x="394" y="378"/>
                  </a:lnTo>
                  <a:lnTo>
                    <a:pt x="398" y="373"/>
                  </a:lnTo>
                  <a:lnTo>
                    <a:pt x="402" y="367"/>
                  </a:lnTo>
                  <a:lnTo>
                    <a:pt x="403" y="360"/>
                  </a:lnTo>
                  <a:lnTo>
                    <a:pt x="404" y="354"/>
                  </a:lnTo>
                  <a:lnTo>
                    <a:pt x="404" y="175"/>
                  </a:lnTo>
                  <a:lnTo>
                    <a:pt x="2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5" name="Freeform 137"/>
          <p:cNvSpPr>
            <a:spLocks noChangeAspect="1" noEditPoints="1"/>
          </p:cNvSpPr>
          <p:nvPr userDrawn="1"/>
        </p:nvSpPr>
        <p:spPr bwMode="auto">
          <a:xfrm>
            <a:off x="4381523" y="3044229"/>
            <a:ext cx="403050" cy="263852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40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40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7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40" y="45"/>
                  <a:pt x="40" y="45"/>
                  <a:pt x="40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2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lnTo>
                  <a:pt x="120" y="68"/>
                </a:ln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8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0"/>
                  <a:pt x="40" y="40"/>
                  <a:pt x="40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4" b="83355"/>
          <a:stretch>
            <a:fillRect/>
          </a:stretch>
        </p:blipFill>
        <p:spPr>
          <a:xfrm>
            <a:off x="5262582" y="0"/>
            <a:ext cx="3881418" cy="5079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99747" y="10445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制度背景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42275" y="135232"/>
            <a:ext cx="581153" cy="461665"/>
            <a:chOff x="96153" y="950238"/>
            <a:chExt cx="834400" cy="662844"/>
          </a:xfrm>
        </p:grpSpPr>
        <p:sp>
          <p:nvSpPr>
            <p:cNvPr id="16" name="椭圆 15"/>
            <p:cNvSpPr/>
            <p:nvPr/>
          </p:nvSpPr>
          <p:spPr>
            <a:xfrm>
              <a:off x="210629" y="973786"/>
              <a:ext cx="605448" cy="61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6153" y="950238"/>
              <a:ext cx="834400" cy="66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4" b="83355"/>
          <a:stretch>
            <a:fillRect/>
          </a:stretch>
        </p:blipFill>
        <p:spPr>
          <a:xfrm>
            <a:off x="5262582" y="0"/>
            <a:ext cx="3881418" cy="5079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99747" y="104455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日常费用报销规定及流程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42275" y="135232"/>
            <a:ext cx="581153" cy="461665"/>
            <a:chOff x="96153" y="950238"/>
            <a:chExt cx="834400" cy="662844"/>
          </a:xfrm>
        </p:grpSpPr>
        <p:sp>
          <p:nvSpPr>
            <p:cNvPr id="9" name="椭圆 8"/>
            <p:cNvSpPr/>
            <p:nvPr/>
          </p:nvSpPr>
          <p:spPr>
            <a:xfrm>
              <a:off x="210629" y="973786"/>
              <a:ext cx="605448" cy="61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53" y="950238"/>
              <a:ext cx="834400" cy="66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275" y="135232"/>
            <a:ext cx="581153" cy="460375"/>
            <a:chOff x="96153" y="950238"/>
            <a:chExt cx="834400" cy="660992"/>
          </a:xfrm>
        </p:grpSpPr>
        <p:sp>
          <p:nvSpPr>
            <p:cNvPr id="9" name="椭圆 8"/>
            <p:cNvSpPr/>
            <p:nvPr/>
          </p:nvSpPr>
          <p:spPr>
            <a:xfrm>
              <a:off x="210629" y="973786"/>
              <a:ext cx="605448" cy="61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53" y="950238"/>
              <a:ext cx="834400" cy="66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599747" y="104455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出差管理规定及流程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4" b="83355"/>
          <a:stretch>
            <a:fillRect/>
          </a:stretch>
        </p:blipFill>
        <p:spPr>
          <a:xfrm>
            <a:off x="5268932" y="4445"/>
            <a:ext cx="3881418" cy="507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275" y="135232"/>
            <a:ext cx="581153" cy="460375"/>
            <a:chOff x="96153" y="950238"/>
            <a:chExt cx="834400" cy="660992"/>
          </a:xfrm>
        </p:grpSpPr>
        <p:sp>
          <p:nvSpPr>
            <p:cNvPr id="9" name="椭圆 8"/>
            <p:cNvSpPr/>
            <p:nvPr/>
          </p:nvSpPr>
          <p:spPr>
            <a:xfrm>
              <a:off x="210629" y="973786"/>
              <a:ext cx="605448" cy="61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53" y="950238"/>
              <a:ext cx="834400" cy="66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599747" y="104455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借款管理规定及借款流程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4" b="83355"/>
          <a:stretch>
            <a:fillRect/>
          </a:stretch>
        </p:blipFill>
        <p:spPr>
          <a:xfrm>
            <a:off x="5263217" y="-1905"/>
            <a:ext cx="3881418" cy="507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42275" y="135232"/>
            <a:ext cx="581153" cy="460375"/>
            <a:chOff x="96153" y="950238"/>
            <a:chExt cx="834400" cy="660992"/>
          </a:xfrm>
        </p:grpSpPr>
        <p:sp>
          <p:nvSpPr>
            <p:cNvPr id="9" name="椭圆 8"/>
            <p:cNvSpPr/>
            <p:nvPr/>
          </p:nvSpPr>
          <p:spPr>
            <a:xfrm>
              <a:off x="210629" y="973786"/>
              <a:ext cx="605448" cy="615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53" y="950238"/>
              <a:ext cx="834400" cy="66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599747" y="104455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专项支出报销制度及流程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4" b="83355"/>
          <a:stretch>
            <a:fillRect/>
          </a:stretch>
        </p:blipFill>
        <p:spPr>
          <a:xfrm>
            <a:off x="5263217" y="-1905"/>
            <a:ext cx="3881418" cy="507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4.xml"/><Relationship Id="rId13" Type="http://schemas.openxmlformats.org/officeDocument/2006/relationships/image" Target="../media/image20.jpeg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>
            <a:spLocks noChangeAspect="1"/>
          </p:cNvSpPr>
          <p:nvPr/>
        </p:nvSpPr>
        <p:spPr>
          <a:xfrm>
            <a:off x="4619629" y="837450"/>
            <a:ext cx="3205158" cy="3240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764881" y="2457450"/>
            <a:ext cx="1440497" cy="687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05377" y="2457450"/>
            <a:ext cx="1438436" cy="7399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205377" y="837125"/>
            <a:ext cx="0" cy="162032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>
            <a:off x="5328104" y="1551385"/>
            <a:ext cx="1757363" cy="1757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7" name="直接连接符 116"/>
          <p:cNvCxnSpPr/>
          <p:nvPr/>
        </p:nvCxnSpPr>
        <p:spPr>
          <a:xfrm>
            <a:off x="5897252" y="2430066"/>
            <a:ext cx="189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6324848" y="2430066"/>
            <a:ext cx="189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6204881" y="2143417"/>
            <a:ext cx="0" cy="189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204880" y="2538110"/>
            <a:ext cx="0" cy="189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V="1">
            <a:off x="6393680" y="2086273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 flipV="1">
            <a:off x="6393457" y="258633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H="1" flipV="1">
            <a:off x="5851618" y="208716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5850886" y="2586336"/>
            <a:ext cx="187524" cy="1875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椭圆 124"/>
          <p:cNvSpPr>
            <a:spLocks noChangeAspect="1"/>
          </p:cNvSpPr>
          <p:nvPr/>
        </p:nvSpPr>
        <p:spPr>
          <a:xfrm>
            <a:off x="6179996" y="1557932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6" name="椭圆 125"/>
          <p:cNvSpPr>
            <a:spLocks noChangeAspect="1"/>
          </p:cNvSpPr>
          <p:nvPr/>
        </p:nvSpPr>
        <p:spPr>
          <a:xfrm>
            <a:off x="6198570" y="3166705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9" name="椭圆 128"/>
          <p:cNvSpPr/>
          <p:nvPr/>
        </p:nvSpPr>
        <p:spPr>
          <a:xfrm>
            <a:off x="6932197" y="2818448"/>
            <a:ext cx="50006" cy="500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0" name="椭圆 129"/>
          <p:cNvSpPr/>
          <p:nvPr/>
        </p:nvSpPr>
        <p:spPr>
          <a:xfrm>
            <a:off x="5413746" y="2803684"/>
            <a:ext cx="50006" cy="500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文本框 32"/>
          <p:cNvSpPr txBox="1"/>
          <p:nvPr/>
        </p:nvSpPr>
        <p:spPr>
          <a:xfrm>
            <a:off x="228600" y="1695450"/>
            <a:ext cx="430911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zh-CN" altLang="en-US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新员工培训</a:t>
            </a:r>
            <a:endParaRPr lang="zh-CN" altLang="en-US" sz="4950" b="1" dirty="0">
              <a:solidFill>
                <a:srgbClr val="2C57DA"/>
              </a:solidFill>
              <a:ea typeface="方正兰亭粗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600" y="2896285"/>
            <a:ext cx="355881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（财税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篇）</a:t>
            </a: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5597877" y="1849950"/>
            <a:ext cx="1215000" cy="1215000"/>
          </a:xfrm>
          <a:prstGeom prst="ellipse">
            <a:avLst/>
          </a:prstGeom>
          <a:gradFill>
            <a:gsLst>
              <a:gs pos="100000">
                <a:srgbClr val="007BD3">
                  <a:alpha val="17000"/>
                </a:srgbClr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Futura Md BT" panose="020B0602020204020303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46710" y="3287749"/>
            <a:ext cx="3286125" cy="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PA_组合 7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65377" y="297125"/>
            <a:ext cx="1080000" cy="1080000"/>
            <a:chOff x="2870194" y="612400"/>
            <a:chExt cx="1620000" cy="1620000"/>
          </a:xfrm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C3740"/>
            </a:solidFill>
            <a:ln w="190500">
              <a:solidFill>
                <a:srgbClr val="FC374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25829" y="1099235"/>
              <a:ext cx="1308735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创新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2" name="PA_组合 7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79245" y="2626312"/>
            <a:ext cx="1080000" cy="1080000"/>
            <a:chOff x="1055316" y="3571500"/>
            <a:chExt cx="1620000" cy="1620000"/>
          </a:xfrm>
        </p:grpSpPr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1055316" y="3571500"/>
              <a:ext cx="1620000" cy="1620000"/>
            </a:xfrm>
            <a:prstGeom prst="ellipse">
              <a:avLst/>
            </a:prstGeom>
            <a:solidFill>
              <a:srgbClr val="FEB333"/>
            </a:solidFill>
            <a:ln w="190500">
              <a:solidFill>
                <a:srgbClr val="FEB333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10949" y="4058335"/>
              <a:ext cx="1308735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诚信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3" name="PA_组合 7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043435" y="2719657"/>
            <a:ext cx="1080000" cy="1080000"/>
            <a:chOff x="4685072" y="3571500"/>
            <a:chExt cx="1620000" cy="162000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85072" y="3571500"/>
              <a:ext cx="1620000" cy="1620000"/>
            </a:xfrm>
            <a:prstGeom prst="ellipse">
              <a:avLst/>
            </a:prstGeom>
            <a:solidFill>
              <a:srgbClr val="2EAC94"/>
            </a:solidFill>
            <a:ln w="190500">
              <a:solidFill>
                <a:srgbClr val="2EAC94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40705" y="4058335"/>
              <a:ext cx="1308735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专业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pic>
        <p:nvPicPr>
          <p:cNvPr id="5" name="图片 4" descr="4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85" y="1913096"/>
            <a:ext cx="915353" cy="1034415"/>
          </a:xfrm>
          <a:prstGeom prst="rect">
            <a:avLst/>
          </a:prstGeom>
        </p:spPr>
      </p:pic>
      <p:grpSp>
        <p:nvGrpSpPr>
          <p:cNvPr id="4" name="PA_组合 70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70441" y="1131038"/>
            <a:ext cx="1080000" cy="1080000"/>
            <a:chOff x="2870194" y="612400"/>
            <a:chExt cx="1620000" cy="162000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25835" y="1099235"/>
              <a:ext cx="1308735" cy="76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务实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8" name="PA_组合 70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666806" y="3475141"/>
            <a:ext cx="1080000" cy="1080000"/>
            <a:chOff x="2870194" y="612400"/>
            <a:chExt cx="1620000" cy="1620000"/>
          </a:xfrm>
          <a:solidFill>
            <a:srgbClr val="000000"/>
          </a:solidFill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358EA"/>
            </a:solidFill>
            <a:ln w="190500">
              <a:solidFill>
                <a:srgbClr val="EDD8F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00" dirty="0">
                <a:latin typeface="Futura Md BT" panose="020B0602020204020303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25833" y="1099235"/>
              <a:ext cx="1308735" cy="760095"/>
            </a:xfrm>
            <a:prstGeom prst="rect">
              <a:avLst/>
            </a:prstGeom>
            <a:solidFill>
              <a:srgbClr val="F358EA"/>
            </a:solidFill>
          </p:spPr>
          <p:txBody>
            <a:bodyPr wrap="none" rtlCol="0">
              <a:spAutoFit/>
            </a:bodyPr>
            <a:p>
              <a:pPr indent="0" algn="ctr">
                <a:buNone/>
              </a:pPr>
              <a:r>
                <a:rPr lang="zh-CN" altLang="en-US" sz="27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高效</a:t>
              </a:r>
              <a:endPara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2" name="椭圆 11"/>
          <p:cNvSpPr>
            <a:spLocks noChangeAspect="1"/>
          </p:cNvSpPr>
          <p:nvPr/>
        </p:nvSpPr>
        <p:spPr>
          <a:xfrm>
            <a:off x="7152323" y="1268730"/>
            <a:ext cx="1080135" cy="1080135"/>
          </a:xfrm>
          <a:prstGeom prst="ellipse">
            <a:avLst/>
          </a:prstGeom>
          <a:solidFill>
            <a:srgbClr val="2747BE"/>
          </a:solidFill>
          <a:ln w="190500">
            <a:solidFill>
              <a:srgbClr val="EDD8F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500" dirty="0">
              <a:latin typeface="Futura Md BT" panose="020B06020202040203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55988" y="1579896"/>
            <a:ext cx="87249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ctr">
              <a:buNone/>
            </a:pPr>
            <a:r>
              <a:rPr lang="zh-CN" altLang="en-US" sz="27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严谨</a:t>
            </a:r>
            <a:endParaRPr lang="zh-CN" altLang="en-US" sz="27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233636" y="3197543"/>
            <a:ext cx="6191" cy="255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5350669" y="1849755"/>
            <a:ext cx="170021" cy="1100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>
            <a:spLocks noChangeAspect="1"/>
          </p:cNvSpPr>
          <p:nvPr/>
        </p:nvSpPr>
        <p:spPr>
          <a:xfrm>
            <a:off x="5520866" y="1952744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901991" y="2017037"/>
            <a:ext cx="54000" cy="5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928009" y="1939290"/>
            <a:ext cx="224314" cy="1095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6710" y="3891915"/>
            <a:ext cx="4037330" cy="41402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buNone/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财税管理部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·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2020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年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5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月</a:t>
            </a: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9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日</a:t>
            </a: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11" y="233839"/>
            <a:ext cx="639128" cy="72532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92493" y="244316"/>
            <a:ext cx="2025491" cy="774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2010601030101010101" charset="-122"/>
                <a:ea typeface="方正综艺简体" panose="02010601030101010101" charset="-122"/>
              </a:rPr>
              <a:t>东利建设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2010601030101010101" charset="-122"/>
              <a:ea typeface="方正综艺简体" panose="02010601030101010101" charset="-122"/>
            </a:endParaRPr>
          </a:p>
          <a:p>
            <a:pPr indent="0" algn="ctr">
              <a:buNone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2010601030101010101" charset="-122"/>
                <a:ea typeface="方正综艺简体" panose="02010601030101010101" charset="-122"/>
              </a:rPr>
              <a:t>Dongli Construction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2010601030101010101" charset="-122"/>
              <a:ea typeface="方正综艺简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4.07407E-6 L -3.125E-6 -0.116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3 4.07407E-6 L 0.07891 4.07407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22222E-6 L -3.125E-6 0.1164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07407E-6 L -0.06342 4.0740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0833E-6 -4.81481E-6 L 0.03164 -0.0615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307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96296E-6 L 0.03203 0.066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2.96296E-6 L -0.03268 0.0669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3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7037E-6 L -0.03151 -0.0608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30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125E-6 -1.48148E-6 C -0.04218 -0.1537 -0.00521 -0.34028 0.08269 -0.41667 C 0.17058 -0.49236 0.27631 -0.42986 0.31849 -0.27616 C 0.36055 -0.12245 0.32331 0.06412 0.23555 0.14028 C 0.14766 0.21644 0.04232 0.15347 -3.125E-6 -1.48148E-6 Z " pathEditMode="relative" rAng="14640000" ptsTypes="AAAAA">
                                      <p:cBhvr>
                                        <p:cTn id="1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1381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1.48148E-6 C -0.04323 0.15787 -0.14909 0.22592 -0.23698 0.14977 C -0.325 0.07338 -0.36172 -0.11829 -0.31836 -0.27593 C -0.275 -0.43426 -0.16784 -0.49931 -0.07995 -0.42315 C 0.00794 -0.34676 0.04349 -0.15833 1.66667E-6 1.48148E-6 Z " pathEditMode="relative" rAng="6960000" ptsTypes="AAAAA">
                                      <p:cBhvr>
                                        <p:cTn id="1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07" grpId="0" bldLvl="0" animBg="1"/>
      <p:bldP spid="107" grpId="1" bldLvl="0" animBg="1"/>
      <p:bldP spid="125" grpId="0" bldLvl="0" animBg="1"/>
      <p:bldP spid="125" grpId="1" bldLvl="0" animBg="1"/>
      <p:bldP spid="126" grpId="0" bldLvl="0" animBg="1"/>
      <p:bldP spid="126" grpId="1" bldLvl="0" animBg="1"/>
      <p:bldP spid="129" grpId="0" bldLvl="0" animBg="1"/>
      <p:bldP spid="129" grpId="1" bldLvl="0" animBg="1"/>
      <p:bldP spid="130" grpId="0" bldLvl="0" animBg="1"/>
      <p:bldP spid="130" grpId="1" bldLvl="0" animBg="1"/>
      <p:bldP spid="33" grpId="0"/>
      <p:bldP spid="34" grpId="0"/>
      <p:bldP spid="54" grpId="0" bldLvl="0" animBg="1"/>
      <p:bldP spid="54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1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7090" y="2184400"/>
            <a:ext cx="47402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原始发票单据及附件必须由上而下、自右至左、鱼鳞状排列粘贴。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注意不要将票据集中在粘贴纸中间，以免造成中间厚四周薄、凭证装订起来不整齐的现象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粘贴的原始发票单据及附件必须在费用报销凭证的大小范围之内，个别规格参差不齐的原始凭证，可先折叠整理后再行粘贴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▬若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同类票据大小不一样，可以在同一张粘贴纸上按照先小后大的顺序粘贴。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7870" y="1816100"/>
            <a:ext cx="21056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粘贴票据的方法</a:t>
            </a:r>
            <a:endParaRPr lang="zh-CN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rcRect l="2195" r="1847" b="13816"/>
          <a:stretch>
            <a:fillRect/>
          </a:stretch>
        </p:blipFill>
        <p:spPr>
          <a:xfrm>
            <a:off x="5713730" y="541020"/>
            <a:ext cx="3331845" cy="2119630"/>
          </a:xfrm>
          <a:prstGeom prst="rect">
            <a:avLst/>
          </a:prstGeom>
        </p:spPr>
      </p:pic>
      <p:pic>
        <p:nvPicPr>
          <p:cNvPr id="2" name="图片 1" descr="C:\Users\HP\Desktop\3.jpg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" y="0"/>
            <a:ext cx="8229600" cy="665480"/>
          </a:xfrm>
          <a:prstGeom prst="rect">
            <a:avLst/>
          </a:prstGeom>
        </p:spPr>
      </p:pic>
      <p:pic>
        <p:nvPicPr>
          <p:cNvPr id="4" name="图片 3" descr="图片1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5" y="2672080"/>
            <a:ext cx="3375025" cy="232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013" y="12606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日常费用报销流程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16705" y="2182495"/>
            <a:ext cx="962025" cy="1862455"/>
            <a:chOff x="6101954" y="1713310"/>
            <a:chExt cx="1091803" cy="2488406"/>
          </a:xfrm>
        </p:grpSpPr>
        <p:sp>
          <p:nvSpPr>
            <p:cNvPr id="6" name="MH_Other_4"/>
            <p:cNvSpPr/>
            <p:nvPr>
              <p:custDataLst>
                <p:tags r:id="rId1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925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SubTitle_4"/>
            <p:cNvSpPr/>
            <p:nvPr>
              <p:custDataLst>
                <p:tags r:id="rId2"/>
              </p:custDataLst>
            </p:nvPr>
          </p:nvSpPr>
          <p:spPr>
            <a:xfrm>
              <a:off x="6101954" y="1890712"/>
              <a:ext cx="1091803" cy="2311004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财税副总审批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46400" y="2182495"/>
            <a:ext cx="938530" cy="1863725"/>
            <a:chOff x="6101954" y="1713310"/>
            <a:chExt cx="1091803" cy="2488406"/>
          </a:xfrm>
        </p:grpSpPr>
        <p:sp>
          <p:nvSpPr>
            <p:cNvPr id="9" name="MH_Other_4"/>
            <p:cNvSpPr/>
            <p:nvPr>
              <p:custDataLst>
                <p:tags r:id="rId3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925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4"/>
            <p:cNvSpPr/>
            <p:nvPr>
              <p:custDataLst>
                <p:tags r:id="rId4"/>
              </p:custDataLst>
            </p:nvPr>
          </p:nvSpPr>
          <p:spPr>
            <a:xfrm>
              <a:off x="6101954" y="1890712"/>
              <a:ext cx="1091803" cy="2311004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财税部门复核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68475" y="2186305"/>
            <a:ext cx="946150" cy="1863090"/>
            <a:chOff x="6101954" y="1713310"/>
            <a:chExt cx="1091803" cy="2488406"/>
          </a:xfrm>
        </p:grpSpPr>
        <p:sp>
          <p:nvSpPr>
            <p:cNvPr id="12" name="MH_Other_4"/>
            <p:cNvSpPr/>
            <p:nvPr>
              <p:custDataLst>
                <p:tags r:id="rId5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925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SubTitle_4"/>
            <p:cNvSpPr/>
            <p:nvPr>
              <p:custDataLst>
                <p:tags r:id="rId6"/>
              </p:custDataLst>
            </p:nvPr>
          </p:nvSpPr>
          <p:spPr>
            <a:xfrm>
              <a:off x="6101954" y="1890712"/>
              <a:ext cx="1091803" cy="2311004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部门主管审批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3085" y="2187575"/>
            <a:ext cx="983615" cy="1859915"/>
            <a:chOff x="6101954" y="1713310"/>
            <a:chExt cx="1091803" cy="2488406"/>
          </a:xfrm>
        </p:grpSpPr>
        <p:sp>
          <p:nvSpPr>
            <p:cNvPr id="15" name="MH_Other_4"/>
            <p:cNvSpPr/>
            <p:nvPr>
              <p:custDataLst>
                <p:tags r:id="rId7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850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4"/>
            <p:cNvSpPr/>
            <p:nvPr>
              <p:custDataLst>
                <p:tags r:id="rId8"/>
              </p:custDataLst>
            </p:nvPr>
          </p:nvSpPr>
          <p:spPr>
            <a:xfrm>
              <a:off x="6101954" y="1890712"/>
              <a:ext cx="1091803" cy="2311004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经办人填写《费用报销单》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箭头: V 形 12"/>
          <p:cNvSpPr/>
          <p:nvPr/>
        </p:nvSpPr>
        <p:spPr>
          <a:xfrm>
            <a:off x="1536900" y="3044110"/>
            <a:ext cx="232005" cy="26769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10505" y="2182495"/>
            <a:ext cx="951230" cy="1861820"/>
            <a:chOff x="6101954" y="1713310"/>
            <a:chExt cx="1091803" cy="2488406"/>
          </a:xfrm>
        </p:grpSpPr>
        <p:sp>
          <p:nvSpPr>
            <p:cNvPr id="18" name="MH_Other_4"/>
            <p:cNvSpPr/>
            <p:nvPr>
              <p:custDataLst>
                <p:tags r:id="rId9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850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4"/>
            <p:cNvSpPr/>
            <p:nvPr>
              <p:custDataLst>
                <p:tags r:id="rId10"/>
              </p:custDataLst>
            </p:nvPr>
          </p:nvSpPr>
          <p:spPr>
            <a:xfrm>
              <a:off x="6101954" y="1890712"/>
              <a:ext cx="1091803" cy="2311004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总经理审批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箭头: V 形 12"/>
          <p:cNvSpPr/>
          <p:nvPr/>
        </p:nvSpPr>
        <p:spPr>
          <a:xfrm>
            <a:off x="2714825" y="3046650"/>
            <a:ext cx="232005" cy="26769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箭头: V 形 12"/>
          <p:cNvSpPr/>
          <p:nvPr/>
        </p:nvSpPr>
        <p:spPr>
          <a:xfrm>
            <a:off x="5078930" y="3046015"/>
            <a:ext cx="232005" cy="26769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箭头: V 形 12"/>
          <p:cNvSpPr/>
          <p:nvPr/>
        </p:nvSpPr>
        <p:spPr>
          <a:xfrm>
            <a:off x="3884930" y="3044190"/>
            <a:ext cx="231775" cy="26924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473633" y="2182495"/>
            <a:ext cx="978094" cy="1848568"/>
            <a:chOff x="6079304" y="1713310"/>
            <a:chExt cx="1114453" cy="2470694"/>
          </a:xfrm>
        </p:grpSpPr>
        <p:sp>
          <p:nvSpPr>
            <p:cNvPr id="25" name="MH_Other_4"/>
            <p:cNvSpPr/>
            <p:nvPr>
              <p:custDataLst>
                <p:tags r:id="rId11"/>
              </p:custDataLst>
            </p:nvPr>
          </p:nvSpPr>
          <p:spPr>
            <a:xfrm>
              <a:off x="6101954" y="1713310"/>
              <a:ext cx="1091803" cy="733425"/>
            </a:xfrm>
            <a:custGeom>
              <a:avLst/>
              <a:gdLst>
                <a:gd name="connsiteX0" fmla="*/ 0 w 1455420"/>
                <a:gd name="connsiteY0" fmla="*/ 0 h 976547"/>
                <a:gd name="connsiteX1" fmla="*/ 1455420 w 1455420"/>
                <a:gd name="connsiteY1" fmla="*/ 0 h 976547"/>
                <a:gd name="connsiteX2" fmla="*/ 1455420 w 1455420"/>
                <a:gd name="connsiteY2" fmla="*/ 138392 h 976547"/>
                <a:gd name="connsiteX3" fmla="*/ 0 w 1455420"/>
                <a:gd name="connsiteY3" fmla="*/ 976547 h 976547"/>
                <a:gd name="connsiteX4" fmla="*/ 0 w 1455420"/>
                <a:gd name="connsiteY4" fmla="*/ 0 h 97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420" h="976547">
                  <a:moveTo>
                    <a:pt x="0" y="0"/>
                  </a:moveTo>
                  <a:lnTo>
                    <a:pt x="1455420" y="0"/>
                  </a:lnTo>
                  <a:lnTo>
                    <a:pt x="1455420" y="138392"/>
                  </a:lnTo>
                  <a:lnTo>
                    <a:pt x="0" y="976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270000" anchor="ctr">
              <a:normAutofit fontScale="85000" lnSpcReduction="20000"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4"/>
            <p:cNvSpPr/>
            <p:nvPr>
              <p:custDataLst>
                <p:tags r:id="rId12"/>
              </p:custDataLst>
            </p:nvPr>
          </p:nvSpPr>
          <p:spPr>
            <a:xfrm>
              <a:off x="6079304" y="1833937"/>
              <a:ext cx="1091803" cy="2350067"/>
            </a:xfrm>
            <a:custGeom>
              <a:avLst/>
              <a:gdLst>
                <a:gd name="connsiteX0" fmla="*/ 1455420 w 1455420"/>
                <a:gd name="connsiteY0" fmla="*/ 0 h 3081281"/>
                <a:gd name="connsiteX1" fmla="*/ 1455420 w 1455420"/>
                <a:gd name="connsiteY1" fmla="*/ 755194 h 3081281"/>
                <a:gd name="connsiteX2" fmla="*/ 1455420 w 1455420"/>
                <a:gd name="connsiteY2" fmla="*/ 2617096 h 3081281"/>
                <a:gd name="connsiteX3" fmla="*/ 1455420 w 1455420"/>
                <a:gd name="connsiteY3" fmla="*/ 3081281 h 3081281"/>
                <a:gd name="connsiteX4" fmla="*/ 0 w 1455420"/>
                <a:gd name="connsiteY4" fmla="*/ 3081281 h 3081281"/>
                <a:gd name="connsiteX5" fmla="*/ 0 w 1455420"/>
                <a:gd name="connsiteY5" fmla="*/ 2617096 h 3081281"/>
                <a:gd name="connsiteX6" fmla="*/ 0 w 1455420"/>
                <a:gd name="connsiteY6" fmla="*/ 1593349 h 3081281"/>
                <a:gd name="connsiteX7" fmla="*/ 0 w 1455420"/>
                <a:gd name="connsiteY7" fmla="*/ 838155 h 30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420" h="3081281">
                  <a:moveTo>
                    <a:pt x="1455420" y="0"/>
                  </a:moveTo>
                  <a:lnTo>
                    <a:pt x="1455420" y="755194"/>
                  </a:lnTo>
                  <a:lnTo>
                    <a:pt x="1455420" y="2617096"/>
                  </a:lnTo>
                  <a:lnTo>
                    <a:pt x="1455420" y="3081281"/>
                  </a:lnTo>
                  <a:lnTo>
                    <a:pt x="0" y="3081281"/>
                  </a:lnTo>
                  <a:lnTo>
                    <a:pt x="0" y="2617096"/>
                  </a:lnTo>
                  <a:lnTo>
                    <a:pt x="0" y="1593349"/>
                  </a:lnTo>
                  <a:lnTo>
                    <a:pt x="0" y="838155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现金会计付款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箭头: V 形 12"/>
          <p:cNvSpPr/>
          <p:nvPr/>
        </p:nvSpPr>
        <p:spPr>
          <a:xfrm>
            <a:off x="6261935" y="3045380"/>
            <a:ext cx="232005" cy="26769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内容占位符 32"/>
          <p:cNvSpPr>
            <a:spLocks noGrp="1"/>
          </p:cNvSpPr>
          <p:nvPr>
            <p:ph idx="1"/>
          </p:nvPr>
        </p:nvSpPr>
        <p:spPr>
          <a:xfrm>
            <a:off x="483704" y="1292087"/>
            <a:ext cx="7895397" cy="3320758"/>
          </a:xfrm>
        </p:spPr>
        <p:txBody>
          <a:bodyPr/>
          <a:lstStyle/>
          <a:p>
            <a:r>
              <a:rPr lang="zh-CN" altLang="en-US" dirty="0" smtClean="0"/>
              <a:t>   </a:t>
            </a:r>
            <a:r>
              <a:rPr lang="zh-CN" altLang="en-US" sz="1600" dirty="0" smtClean="0">
                <a:latin typeface="+mj-ea"/>
                <a:ea typeface="+mj-ea"/>
              </a:rPr>
              <a:t>                                       </a:t>
            </a:r>
            <a:r>
              <a:rPr lang="zh-CN" altLang="en-US" dirty="0" smtClean="0"/>
              <a:t>  </a:t>
            </a:r>
            <a:r>
              <a:rPr lang="zh-CN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（经办人发起报销审批流程）</a:t>
            </a:r>
            <a:endParaRPr lang="zh-CN" altLang="en-US" dirty="0"/>
          </a:p>
        </p:txBody>
      </p:sp>
      <p:pic>
        <p:nvPicPr>
          <p:cNvPr id="35" name="图片 34" descr="微信图片_2020042416161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05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20" grpId="0" bldLvl="0" animBg="1"/>
      <p:bldP spid="22" grpId="0" bldLvl="0" animBg="1"/>
      <p:bldP spid="23" grpId="0" bldLvl="0" animBg="1"/>
      <p:bldP spid="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14" descr="F:\东利建设\东利LOGO 东利设计\LOGO\微信图片_20200122172301.jpg微信图片_202001221723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" y="-59055"/>
            <a:ext cx="9144000" cy="3440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141110_ZNgroup_PPT_to PK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3319145"/>
            <a:ext cx="9156065" cy="889000"/>
          </a:xfrm>
          <a:prstGeom prst="rect">
            <a:avLst/>
          </a:prstGeom>
          <a:solidFill>
            <a:srgbClr val="5FA326"/>
          </a:solidFill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9315" y="4403725"/>
            <a:ext cx="4782185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kumimoji="0" lang="en-US" altLang="zh-CN" sz="3300" b="1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美好生活·东利共创</a:t>
            </a:r>
            <a:endParaRPr kumimoji="0" lang="zh-CN" altLang="en-US" sz="3600" b="1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154" y="3475196"/>
            <a:ext cx="319087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3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+mn-ea"/>
              </a:rPr>
              <a:t>感 谢 观 看 ！</a:t>
            </a:r>
            <a:endParaRPr lang="zh-CN" altLang="en-US" sz="3300"/>
          </a:p>
        </p:txBody>
      </p:sp>
      <p:sp>
        <p:nvSpPr>
          <p:cNvPr id="4" name="矩形 3"/>
          <p:cNvSpPr/>
          <p:nvPr/>
        </p:nvSpPr>
        <p:spPr>
          <a:xfrm>
            <a:off x="4039815" y="3567797"/>
            <a:ext cx="3558815" cy="41402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buNone/>
            </a:pPr>
            <a:r>
              <a:rPr lang="en-US" altLang="zh-CN" sz="2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utura Md BT" panose="020B0602020204020303" pitchFamily="34" charset="0"/>
                <a:cs typeface="Arial" panose="020B0604020202020204" pitchFamily="34" charset="0"/>
              </a:rPr>
              <a:t>THANKS FOR WATCHING</a:t>
            </a:r>
            <a:endParaRPr lang="en-US" altLang="zh-CN" sz="2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84705" y="0"/>
            <a:ext cx="3790959" cy="5143500"/>
            <a:chOff x="-184705" y="0"/>
            <a:chExt cx="3790959" cy="5143500"/>
          </a:xfrm>
        </p:grpSpPr>
        <p:sp>
          <p:nvSpPr>
            <p:cNvPr id="4" name="矩形 3"/>
            <p:cNvSpPr/>
            <p:nvPr/>
          </p:nvSpPr>
          <p:spPr>
            <a:xfrm flipH="1">
              <a:off x="-1" y="0"/>
              <a:ext cx="3582955" cy="51435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109" r="-1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84705" y="740228"/>
              <a:ext cx="1015663" cy="400594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accent1">
                      <a:lumMod val="75000"/>
                      <a:alpha val="59000"/>
                    </a:schemeClr>
                  </a:solidFill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rPr>
                <a:t>CONTENTS</a:t>
              </a:r>
              <a:endParaRPr lang="zh-CN" altLang="en-US" sz="5400" dirty="0">
                <a:solidFill>
                  <a:schemeClr val="accent1">
                    <a:lumMod val="75000"/>
                    <a:alpha val="59000"/>
                  </a:schemeClr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70254" y="0"/>
              <a:ext cx="36000" cy="5143500"/>
            </a:xfrm>
            <a:prstGeom prst="rect">
              <a:avLst/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047746" y="57873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费用报销规定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1711" y="146655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费用报销原始凭证要求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28890" y="-300990"/>
            <a:ext cx="859790" cy="1864995"/>
            <a:chOff x="3540983" y="329721"/>
            <a:chExt cx="715698" cy="2146041"/>
          </a:xfrm>
        </p:grpSpPr>
        <p:sp>
          <p:nvSpPr>
            <p:cNvPr id="15" name="矩形: 圆角 14"/>
            <p:cNvSpPr/>
            <p:nvPr/>
          </p:nvSpPr>
          <p:spPr>
            <a:xfrm rot="5400000">
              <a:off x="2825910" y="1115505"/>
              <a:ext cx="2146041" cy="574472"/>
            </a:xfrm>
            <a:prstGeom prst="roundRect">
              <a:avLst>
                <a:gd name="adj" fmla="val 50000"/>
              </a:avLst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540983" y="693881"/>
              <a:ext cx="715698" cy="140799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308766" y="90"/>
            <a:ext cx="677108" cy="238885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86790" y="531192"/>
            <a:ext cx="834400" cy="615749"/>
            <a:chOff x="3163295" y="1873671"/>
            <a:chExt cx="834400" cy="6157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622" y="1873671"/>
              <a:ext cx="615749" cy="615749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3163295" y="1885358"/>
              <a:ext cx="83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A7E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86929" y="1389702"/>
            <a:ext cx="834400" cy="615749"/>
            <a:chOff x="3177404" y="2820446"/>
            <a:chExt cx="834400" cy="61574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621" y="2820446"/>
              <a:ext cx="615749" cy="61574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177404" y="2834760"/>
              <a:ext cx="83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A7E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289800" y="4873171"/>
            <a:ext cx="1695895" cy="148828"/>
            <a:chOff x="3434954" y="2480073"/>
            <a:chExt cx="1332310" cy="110728"/>
          </a:xfrm>
        </p:grpSpPr>
        <p:sp>
          <p:nvSpPr>
            <p:cNvPr id="29" name="MH_Other_2"/>
            <p:cNvSpPr/>
            <p:nvPr>
              <p:custDataLst>
                <p:tags r:id="rId3"/>
              </p:custDataLst>
            </p:nvPr>
          </p:nvSpPr>
          <p:spPr>
            <a:xfrm>
              <a:off x="3434954" y="2480073"/>
              <a:ext cx="110729" cy="110728"/>
            </a:xfrm>
            <a:prstGeom prst="chevron">
              <a:avLst/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3"/>
            <p:cNvSpPr/>
            <p:nvPr>
              <p:custDataLst>
                <p:tags r:id="rId4"/>
              </p:custDataLst>
            </p:nvPr>
          </p:nvSpPr>
          <p:spPr>
            <a:xfrm>
              <a:off x="3545683" y="2480073"/>
              <a:ext cx="111919" cy="110728"/>
            </a:xfrm>
            <a:prstGeom prst="chevron">
              <a:avLst/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Other_4"/>
            <p:cNvSpPr/>
            <p:nvPr>
              <p:custDataLst>
                <p:tags r:id="rId5"/>
              </p:custDataLst>
            </p:nvPr>
          </p:nvSpPr>
          <p:spPr>
            <a:xfrm>
              <a:off x="3657601" y="2480073"/>
              <a:ext cx="110728" cy="110728"/>
            </a:xfrm>
            <a:prstGeom prst="chevron">
              <a:avLst/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Other_5"/>
            <p:cNvSpPr/>
            <p:nvPr>
              <p:custDataLst>
                <p:tags r:id="rId6"/>
              </p:custDataLst>
            </p:nvPr>
          </p:nvSpPr>
          <p:spPr>
            <a:xfrm>
              <a:off x="3768329" y="2480073"/>
              <a:ext cx="110729" cy="110728"/>
            </a:xfrm>
            <a:prstGeom prst="chevron">
              <a:avLst/>
            </a:prstGeom>
            <a:solidFill>
              <a:srgbClr val="1A7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MH_Other_6"/>
            <p:cNvSpPr/>
            <p:nvPr>
              <p:custDataLst>
                <p:tags r:id="rId7"/>
              </p:custDataLst>
            </p:nvPr>
          </p:nvSpPr>
          <p:spPr>
            <a:xfrm>
              <a:off x="3879058" y="2480073"/>
              <a:ext cx="110728" cy="11072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MH_Other_7"/>
            <p:cNvSpPr/>
            <p:nvPr>
              <p:custDataLst>
                <p:tags r:id="rId8"/>
              </p:custDataLst>
            </p:nvPr>
          </p:nvSpPr>
          <p:spPr>
            <a:xfrm>
              <a:off x="3989785" y="2480073"/>
              <a:ext cx="111919" cy="11072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MH_Other_8"/>
            <p:cNvSpPr/>
            <p:nvPr>
              <p:custDataLst>
                <p:tags r:id="rId9"/>
              </p:custDataLst>
            </p:nvPr>
          </p:nvSpPr>
          <p:spPr>
            <a:xfrm>
              <a:off x="4101704" y="2480073"/>
              <a:ext cx="110729" cy="11072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MH_Other_9"/>
            <p:cNvSpPr/>
            <p:nvPr>
              <p:custDataLst>
                <p:tags r:id="rId10"/>
              </p:custDataLst>
            </p:nvPr>
          </p:nvSpPr>
          <p:spPr>
            <a:xfrm>
              <a:off x="4212433" y="2480073"/>
              <a:ext cx="110728" cy="11072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Other_10"/>
            <p:cNvSpPr/>
            <p:nvPr>
              <p:custDataLst>
                <p:tags r:id="rId11"/>
              </p:custDataLst>
            </p:nvPr>
          </p:nvSpPr>
          <p:spPr>
            <a:xfrm>
              <a:off x="4323160" y="2480073"/>
              <a:ext cx="110729" cy="110728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Other_11"/>
            <p:cNvSpPr/>
            <p:nvPr>
              <p:custDataLst>
                <p:tags r:id="rId12"/>
              </p:custDataLst>
            </p:nvPr>
          </p:nvSpPr>
          <p:spPr>
            <a:xfrm>
              <a:off x="4433889" y="2480073"/>
              <a:ext cx="111919" cy="110728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Other_12"/>
            <p:cNvSpPr/>
            <p:nvPr>
              <p:custDataLst>
                <p:tags r:id="rId13"/>
              </p:custDataLst>
            </p:nvPr>
          </p:nvSpPr>
          <p:spPr>
            <a:xfrm>
              <a:off x="4545808" y="2480073"/>
              <a:ext cx="110728" cy="110728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MH_Other_13"/>
            <p:cNvSpPr/>
            <p:nvPr>
              <p:custDataLst>
                <p:tags r:id="rId14"/>
              </p:custDataLst>
            </p:nvPr>
          </p:nvSpPr>
          <p:spPr>
            <a:xfrm>
              <a:off x="4656535" y="2480073"/>
              <a:ext cx="110729" cy="110728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86929" y="2309182"/>
            <a:ext cx="834400" cy="615749"/>
            <a:chOff x="3177404" y="2605181"/>
            <a:chExt cx="834400" cy="61574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621" y="2605181"/>
              <a:ext cx="615749" cy="61574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177404" y="2636640"/>
              <a:ext cx="8344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A7E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70419" y="3246442"/>
            <a:ext cx="834400" cy="615749"/>
            <a:chOff x="3177404" y="2820446"/>
            <a:chExt cx="834400" cy="61574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621" y="2820446"/>
              <a:ext cx="615749" cy="61574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177404" y="2834760"/>
              <a:ext cx="8344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A7E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047746" y="235673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费用票据粘贴要求及方法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96311" y="326097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费用报销流程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013" y="1260604"/>
            <a:ext cx="41245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哪些是日常费用？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8313" y="1771816"/>
            <a:ext cx="820737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主要包括业务招待费、餐费、办公费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、差旅费、交通费、油费、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房租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水电费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、快递费、培训费、资料费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广告费及低值易耗品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费用应分类汇总后报销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7686" t="25112"/>
          <a:stretch>
            <a:fillRect/>
          </a:stretch>
        </p:blipFill>
        <p:spPr>
          <a:xfrm>
            <a:off x="3172326" y="2759143"/>
            <a:ext cx="2804600" cy="1590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6081"/>
          <a:stretch>
            <a:fillRect/>
          </a:stretch>
        </p:blipFill>
        <p:spPr>
          <a:xfrm>
            <a:off x="426317" y="2759143"/>
            <a:ext cx="2746009" cy="1590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9552" r="4285"/>
          <a:stretch>
            <a:fillRect/>
          </a:stretch>
        </p:blipFill>
        <p:spPr>
          <a:xfrm>
            <a:off x="5976926" y="2759143"/>
            <a:ext cx="2768600" cy="1590476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91525" cy="64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733" y="12479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日常费用报销规定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311" y="1903046"/>
            <a:ext cx="3840480" cy="3291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报销人必须取得相应的合法票据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填写《费用报销单》，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采购固定资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产、办公用品等实物须附货物验收单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报销单应交财税部门复核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数字准确性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及发票真实性）后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按规定的审批程序报批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02000" y="23876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pic>
        <p:nvPicPr>
          <p:cNvPr id="10" name="图片 9" descr="微信图片_201908301013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5305425" y="354965"/>
            <a:ext cx="2630805" cy="447865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1525" cy="64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013" y="12606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费用报销单填写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1850" y="1961980"/>
            <a:ext cx="567929" cy="586978"/>
            <a:chOff x="2000250" y="1972866"/>
            <a:chExt cx="567929" cy="586978"/>
          </a:xfrm>
        </p:grpSpPr>
        <p:sp>
          <p:nvSpPr>
            <p:cNvPr id="6" name="MH_Other_1"/>
            <p:cNvSpPr/>
            <p:nvPr>
              <p:custDataLst>
                <p:tags r:id="rId1"/>
              </p:custDataLst>
            </p:nvPr>
          </p:nvSpPr>
          <p:spPr>
            <a:xfrm>
              <a:off x="2000250" y="1972866"/>
              <a:ext cx="567929" cy="58697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Other_2"/>
            <p:cNvSpPr/>
            <p:nvPr>
              <p:custDataLst>
                <p:tags r:id="rId2"/>
              </p:custDataLst>
            </p:nvPr>
          </p:nvSpPr>
          <p:spPr>
            <a:xfrm>
              <a:off x="2078831" y="2053829"/>
              <a:ext cx="410766" cy="4250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70303" y="1910502"/>
            <a:ext cx="308264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须填写完整</a:t>
            </a: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●部门、日期、内容、单据及附件张数、大小写金额、合计数、报销人及审批人的签字</a:t>
            </a: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1850" y="3213446"/>
            <a:ext cx="567929" cy="586978"/>
            <a:chOff x="2000250" y="1972866"/>
            <a:chExt cx="567929" cy="586978"/>
          </a:xfrm>
        </p:grpSpPr>
        <p:sp>
          <p:nvSpPr>
            <p:cNvPr id="10" name="MH_Other_1"/>
            <p:cNvSpPr/>
            <p:nvPr>
              <p:custDataLst>
                <p:tags r:id="rId3"/>
              </p:custDataLst>
            </p:nvPr>
          </p:nvSpPr>
          <p:spPr>
            <a:xfrm>
              <a:off x="2000250" y="1972866"/>
              <a:ext cx="567929" cy="58697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CB8D44"/>
            </a:solidFill>
            <a:ln>
              <a:solidFill>
                <a:srgbClr val="135F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Other_2"/>
            <p:cNvSpPr/>
            <p:nvPr>
              <p:custDataLst>
                <p:tags r:id="rId4"/>
              </p:custDataLst>
            </p:nvPr>
          </p:nvSpPr>
          <p:spPr>
            <a:xfrm>
              <a:off x="2078831" y="2053829"/>
              <a:ext cx="410766" cy="425053"/>
            </a:xfrm>
            <a:prstGeom prst="rect">
              <a:avLst/>
            </a:prstGeom>
            <a:solidFill>
              <a:srgbClr val="135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55368" y="1961980"/>
            <a:ext cx="567929" cy="586978"/>
            <a:chOff x="2000250" y="1972866"/>
            <a:chExt cx="567929" cy="586978"/>
          </a:xfrm>
        </p:grpSpPr>
        <p:sp>
          <p:nvSpPr>
            <p:cNvPr id="13" name="MH_Other_1"/>
            <p:cNvSpPr/>
            <p:nvPr>
              <p:custDataLst>
                <p:tags r:id="rId5"/>
              </p:custDataLst>
            </p:nvPr>
          </p:nvSpPr>
          <p:spPr>
            <a:xfrm>
              <a:off x="2000250" y="1972866"/>
              <a:ext cx="567929" cy="58697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Other_2"/>
            <p:cNvSpPr/>
            <p:nvPr>
              <p:custDataLst>
                <p:tags r:id="rId6"/>
              </p:custDataLst>
            </p:nvPr>
          </p:nvSpPr>
          <p:spPr>
            <a:xfrm>
              <a:off x="2078831" y="2053829"/>
              <a:ext cx="410766" cy="4250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55527" y="3214081"/>
            <a:ext cx="567929" cy="586978"/>
            <a:chOff x="2000250" y="1972866"/>
            <a:chExt cx="567929" cy="586978"/>
          </a:xfrm>
        </p:grpSpPr>
        <p:sp>
          <p:nvSpPr>
            <p:cNvPr id="16" name="MH_Other_1"/>
            <p:cNvSpPr/>
            <p:nvPr>
              <p:custDataLst>
                <p:tags r:id="rId7"/>
              </p:custDataLst>
            </p:nvPr>
          </p:nvSpPr>
          <p:spPr>
            <a:xfrm>
              <a:off x="2000250" y="1972866"/>
              <a:ext cx="567929" cy="58697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8"/>
              </p:custDataLst>
            </p:nvPr>
          </p:nvSpPr>
          <p:spPr>
            <a:xfrm>
              <a:off x="2078831" y="2053829"/>
              <a:ext cx="410766" cy="425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10000"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48300" y="1910715"/>
            <a:ext cx="35496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金额填写要求</a:t>
            </a: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金额处不能留有空格，金额要完整到元、角、分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金额大小写保持一致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合计”栏阿拉伯数字前面加上人民币符号“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¥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70025" y="3093085"/>
            <a:ext cx="33147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金额大写要准确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零 壹 贰 叁 肆 伍 陆 柒 捌 玖 拾 佰 仟 万 亿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大写金额无数字部分没有用零或ⓧ补齐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45693" y="3214284"/>
            <a:ext cx="33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zh-CN" sz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在财务有借款的需注明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“报销内容”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分类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填写费用支出的用途和原因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/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4845" y="4516925"/>
            <a:ext cx="78141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8391525" cy="64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9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9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9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9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9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18" grpId="0" build="p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013" y="12606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报销原始凭证的要求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2214" y="2099305"/>
            <a:ext cx="4786086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增值税专用发票、增值税普通发票、定额发票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▬开票信息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为：</a:t>
            </a:r>
            <a:r>
              <a:rPr lang="zh-CN" altLang="en-US" sz="12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（可扫描右侧二维码保存）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公司名称</a:t>
            </a:r>
            <a:r>
              <a:rPr lang="zh-CN" altLang="en-US" sz="12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：南通东利建设工程有限公司 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纳税人识别号：</a:t>
            </a:r>
            <a:r>
              <a:rPr lang="zh-CN" altLang="en-US" sz="12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</a:t>
            </a:r>
            <a:r>
              <a:rPr lang="en-US" altLang="zh-CN" sz="120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320684323688815J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发票上如有“货物一批”字样，需要付货物清单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发票必须加盖“发票专用章”且与销售方名称一致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▬发票专用章须盖在发票</a:t>
            </a:r>
            <a:r>
              <a:rPr lang="zh-CN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右下角备注栏内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，不能覆盖发票金额</a:t>
            </a: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发票必须是所发生的真实业务，不得虚假报销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8825" y="1823851"/>
            <a:ext cx="31108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原则上必须是发票才可以报销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C:\Users\HP\Desktop\2.jpg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8232775" cy="635000"/>
          </a:xfrm>
          <a:prstGeom prst="rect">
            <a:avLst/>
          </a:prstGeom>
        </p:spPr>
      </p:pic>
      <p:pic>
        <p:nvPicPr>
          <p:cNvPr id="6" name="图片 5" descr="微信图片_202005071046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85" y="824230"/>
            <a:ext cx="2497455" cy="369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013" y="12606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报销原始凭证的要求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非发票单据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2214" y="2099305"/>
            <a:ext cx="478608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开具发票需要支付高额成本费用时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▬</a:t>
            </a:r>
            <a:r>
              <a:rPr 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对方无法开具发票时可以使用收据、合同、协议</a:t>
            </a:r>
            <a:endParaRPr 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▬收据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要求盖有销售方财务章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▬使用非发票报销时</a:t>
            </a:r>
            <a:r>
              <a:rPr lang="zh-CN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需要部门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主管</a:t>
            </a:r>
            <a:r>
              <a:rPr lang="zh-CN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签字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375" y="1800225"/>
            <a:ext cx="379302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以下情况可使用非发票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报销（替票）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8391525" cy="647065"/>
          </a:xfrm>
          <a:prstGeom prst="rect">
            <a:avLst/>
          </a:prstGeom>
        </p:spPr>
      </p:pic>
      <p:pic>
        <p:nvPicPr>
          <p:cNvPr id="6" name="图片 5" descr="C:\Users\HP\Desktop\2.jpg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232775" cy="63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080" y="1270460"/>
            <a:ext cx="802798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所有原始发票及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附件与费用审批单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一起规范粘贴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013" y="87198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费用报销原始凭证贴票要求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HP\Desktop\3.jpg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905" y="0"/>
            <a:ext cx="8229600" cy="665480"/>
          </a:xfrm>
          <a:prstGeom prst="rect">
            <a:avLst/>
          </a:prstGeom>
        </p:spPr>
      </p:pic>
      <p:pic>
        <p:nvPicPr>
          <p:cNvPr id="4" name="图片 3" descr="微信图片_202005070829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8100" y="1223010"/>
            <a:ext cx="2581910" cy="4584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7275" y="1756410"/>
            <a:ext cx="6685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增值税专用发票</a:t>
            </a:r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抵扣联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粘贴，只需用回形针别在《费用报销单》后边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1013" y="1260604"/>
            <a:ext cx="496728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费用报销原始凭证贴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0400" y="2184630"/>
            <a:ext cx="39116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如办公费、招待费、差旅费、住宿费等，把相同经费项目的原始凭证粘贴在一起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6200000">
            <a:off x="5856605" y="790575"/>
            <a:ext cx="1811020" cy="3220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7870" y="2948940"/>
            <a:ext cx="23342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粘贴票据的范围大小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7870" y="1816100"/>
            <a:ext cx="37566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★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按报销的经费项目进行分类整理粘贴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7870" y="3421380"/>
            <a:ext cx="74199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对于原始单据及附件较多的报销单，用</a:t>
            </a:r>
            <a:r>
              <a:rPr lang="zh-CN" altLang="en-US" sz="1200" b="1" dirty="0" smtClean="0">
                <a:solidFill>
                  <a:srgbClr val="1A7EC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粘贴单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粘贴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应在《粘贴单》粘贴范围内进行粘贴，左上角尽量留余地，不粘贴票据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C:\Users\HP\Desktop\3.jpg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" y="0"/>
            <a:ext cx="8229600" cy="65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MH" val="20171010125208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71010125208"/>
  <p:tag name="MH_LIBRARY" val="GRAPHIC"/>
  <p:tag name="MH_TYPE" val="Other"/>
  <p:tag name="MH_ORDER" val="7"/>
</p:tagLst>
</file>

<file path=ppt/tags/tag12.xml><?xml version="1.0" encoding="utf-8"?>
<p:tagLst xmlns:p="http://schemas.openxmlformats.org/presentationml/2006/main">
  <p:tag name="MH" val="20171010125208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MH" val="20171010125208"/>
  <p:tag name="MH_LIBRARY" val="GRAPHIC"/>
  <p:tag name="MH_TYPE" val="Other"/>
  <p:tag name="MH_ORDER" val="9"/>
</p:tagLst>
</file>

<file path=ppt/tags/tag14.xml><?xml version="1.0" encoding="utf-8"?>
<p:tagLst xmlns:p="http://schemas.openxmlformats.org/presentationml/2006/main">
  <p:tag name="MH" val="20171010125208"/>
  <p:tag name="MH_LIBRARY" val="GRAPHIC"/>
  <p:tag name="MH_TYPE" val="Other"/>
  <p:tag name="MH_ORDER" val="10"/>
</p:tagLst>
</file>

<file path=ppt/tags/tag15.xml><?xml version="1.0" encoding="utf-8"?>
<p:tagLst xmlns:p="http://schemas.openxmlformats.org/presentationml/2006/main">
  <p:tag name="MH" val="20171010125208"/>
  <p:tag name="MH_LIBRARY" val="GRAPHIC"/>
  <p:tag name="MH_TYPE" val="Other"/>
  <p:tag name="MH_ORDER" val="11"/>
</p:tagLst>
</file>

<file path=ppt/tags/tag16.xml><?xml version="1.0" encoding="utf-8"?>
<p:tagLst xmlns:p="http://schemas.openxmlformats.org/presentationml/2006/main">
  <p:tag name="MH" val="20171010125208"/>
  <p:tag name="MH_LIBRARY" val="GRAPHIC"/>
  <p:tag name="MH_TYPE" val="Other"/>
  <p:tag name="MH_ORDER" val="12"/>
</p:tagLst>
</file>

<file path=ppt/tags/tag17.xml><?xml version="1.0" encoding="utf-8"?>
<p:tagLst xmlns:p="http://schemas.openxmlformats.org/presentationml/2006/main">
  <p:tag name="MH" val="20171010125208"/>
  <p:tag name="MH_LIBRARY" val="GRAPHIC"/>
  <p:tag name="MH_TYPE" val="Other"/>
  <p:tag name="MH_ORDER" val="13"/>
</p:tagLst>
</file>

<file path=ppt/tags/tag18.xml><?xml version="1.0" encoding="utf-8"?>
<p:tagLst xmlns:p="http://schemas.openxmlformats.org/presentationml/2006/main">
  <p:tag name="MH" val="20171010133457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71010133457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MH" val="20171010133457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71010133457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71010133457"/>
  <p:tag name="MH_LIBRARY" val="GRAPHIC"/>
  <p:tag name="MH_TYPE" val="Other"/>
  <p:tag name="MH_ORDER" val="1"/>
</p:tagLst>
</file>

<file path=ppt/tags/tag23.xml><?xml version="1.0" encoding="utf-8"?>
<p:tagLst xmlns:p="http://schemas.openxmlformats.org/presentationml/2006/main">
  <p:tag name="MH" val="20171010133457"/>
  <p:tag name="MH_LIBRARY" val="GRAPHIC"/>
  <p:tag name="MH_TYPE" val="Other"/>
  <p:tag name="MH_ORDER" val="2"/>
</p:tagLst>
</file>

<file path=ppt/tags/tag24.xml><?xml version="1.0" encoding="utf-8"?>
<p:tagLst xmlns:p="http://schemas.openxmlformats.org/presentationml/2006/main">
  <p:tag name="MH" val="20171010133457"/>
  <p:tag name="MH_LIBRARY" val="GRAPHIC"/>
  <p:tag name="MH_TYPE" val="Other"/>
  <p:tag name="MH_ORDER" val="1"/>
</p:tagLst>
</file>

<file path=ppt/tags/tag25.xml><?xml version="1.0" encoding="utf-8"?>
<p:tagLst xmlns:p="http://schemas.openxmlformats.org/presentationml/2006/main">
  <p:tag name="MH" val="20171010133457"/>
  <p:tag name="MH_LIBRARY" val="GRAPHIC"/>
  <p:tag name="MH_TYPE" val="Other"/>
  <p:tag name="MH_ORDER" val="2"/>
</p:tagLst>
</file>

<file path=ppt/tags/tag26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27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28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29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31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32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33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34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35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36.xml><?xml version="1.0" encoding="utf-8"?>
<p:tagLst xmlns:p="http://schemas.openxmlformats.org/presentationml/2006/main">
  <p:tag name="MH" val="20171010143304"/>
  <p:tag name="MH_LIBRARY" val="GRAPHIC"/>
  <p:tag name="MH_TYPE" val="Other"/>
  <p:tag name="MH_ORDER" val="4"/>
</p:tagLst>
</file>

<file path=ppt/tags/tag37.xml><?xml version="1.0" encoding="utf-8"?>
<p:tagLst xmlns:p="http://schemas.openxmlformats.org/presentationml/2006/main">
  <p:tag name="MH" val="20171010143304"/>
  <p:tag name="MH_LIBRARY" val="GRAPHIC"/>
  <p:tag name="MH_TYPE" val="SubTitle"/>
  <p:tag name="MH_ORDER" val="4"/>
</p:tagLst>
</file>

<file path=ppt/tags/tag38.xml><?xml version="1.0" encoding="utf-8"?>
<p:tagLst xmlns:p="http://schemas.openxmlformats.org/presentationml/2006/main">
  <p:tag name="REFSHAPE" val="330898340"/>
  <p:tag name="KSO_WM_UNIT_PLACING_PICTURE_USER_VIEWPORT" val="{&quot;height&quot;:5848.1259842519685,&quot;width&quot;:14418.749606299212}"/>
</p:tagLst>
</file>

<file path=ppt/tags/tag39.xml><?xml version="1.0" encoding="utf-8"?>
<p:tagLst xmlns:p="http://schemas.openxmlformats.org/presentationml/2006/main">
  <p:tag name="ISPRING_PRESENTATION_TITLE" val="财务知识培训ppt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MH" val="20171010125208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71010125208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71010125208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7101012520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思源黑体 CN Light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4">
      <a:majorFont>
        <a:latin typeface="Futura Md BT"/>
        <a:ea typeface="方正兰亭粗黑简体"/>
        <a:cs typeface=""/>
      </a:majorFont>
      <a:minorFont>
        <a:latin typeface="Futura Md B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1466</Words>
  <Application>WPS 演示</Application>
  <PresentationFormat>全屏显示(16:9)</PresentationFormat>
  <Paragraphs>182</Paragraphs>
  <Slides>12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Tahoma</vt:lpstr>
      <vt:lpstr>微软雅黑 Light</vt:lpstr>
      <vt:lpstr>Times New Roman</vt:lpstr>
      <vt:lpstr>方正兰亭粗黑简体</vt:lpstr>
      <vt:lpstr>黑体</vt:lpstr>
      <vt:lpstr>Futura Md BT</vt:lpstr>
      <vt:lpstr>方正综艺简体</vt:lpstr>
      <vt:lpstr>Aharoni</vt:lpstr>
      <vt:lpstr>Yu Gothic UI Semibold</vt:lpstr>
      <vt:lpstr>华文新魏</vt:lpstr>
      <vt:lpstr>Segoe Print</vt:lpstr>
      <vt:lpstr>方正兰亭细黑_GBK</vt:lpstr>
      <vt:lpstr>Arial Unicode MS</vt:lpstr>
      <vt:lpstr>等线</vt:lpstr>
      <vt:lpstr>思源黑体 CN Light</vt:lpstr>
      <vt:lpstr>Arial Black</vt:lpstr>
      <vt:lpstr>Calibri</vt:lpstr>
      <vt:lpstr>Office 主题​​</vt:lpstr>
      <vt:lpstr>自定义设计方案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财务知识培训ppt</dc:title>
  <dc:creator>风云办公</dc:creator>
  <cp:lastModifiedBy>MR.XU</cp:lastModifiedBy>
  <cp:revision>206</cp:revision>
  <dcterms:created xsi:type="dcterms:W3CDTF">2017-10-09T07:25:00Z</dcterms:created>
  <dcterms:modified xsi:type="dcterms:W3CDTF">2020-11-26T02:47:41Z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