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3"/>
  </p:sldMasterIdLst>
  <p:notesMasterIdLst>
    <p:notesMasterId r:id="rId5"/>
  </p:notesMasterIdLst>
  <p:sldIdLst>
    <p:sldId id="270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94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hyperlink" Target="http://teliss.blog.163.com/" TargetMode="External"/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bg>
      <p:bgPr>
        <a:solidFill>
          <a:srgbClr val="48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891394" y="4293096"/>
            <a:ext cx="2903162" cy="1224136"/>
          </a:xfrm>
          <a:prstGeom prst="ellipse">
            <a:avLst/>
          </a:prstGeom>
          <a:solidFill>
            <a:schemeClr val="tx2">
              <a:lumMod val="50000"/>
              <a:alpha val="23137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2"/>
          <p:cNvSpPr/>
          <p:nvPr userDrawn="1"/>
        </p:nvSpPr>
        <p:spPr>
          <a:xfrm>
            <a:off x="0" y="0"/>
            <a:ext cx="9144000" cy="3861048"/>
          </a:xfrm>
          <a:custGeom>
            <a:avLst/>
            <a:gdLst/>
            <a:ahLst/>
            <a:cxnLst/>
            <a:rect l="l" t="t" r="r" b="b"/>
            <a:pathLst>
              <a:path w="12192000" h="3284984">
                <a:moveTo>
                  <a:pt x="0" y="0"/>
                </a:moveTo>
                <a:lnTo>
                  <a:pt x="12192000" y="0"/>
                </a:lnTo>
                <a:lnTo>
                  <a:pt x="12192000" y="2855551"/>
                </a:lnTo>
                <a:cubicBezTo>
                  <a:pt x="10200663" y="3139752"/>
                  <a:pt x="8165292" y="3284984"/>
                  <a:pt x="6096000" y="3284984"/>
                </a:cubicBezTo>
                <a:cubicBezTo>
                  <a:pt x="4026708" y="3284984"/>
                  <a:pt x="1991337" y="3139752"/>
                  <a:pt x="0" y="2855551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Picture 2" descr="C:\Documents and Settings\t11318\桌面\白色咖啡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0132" y="1396181"/>
            <a:ext cx="3265687" cy="37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 userDrawn="1"/>
        </p:nvSpPr>
        <p:spPr>
          <a:xfrm>
            <a:off x="3905582" y="1782461"/>
            <a:ext cx="4450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谢谢大家</a:t>
            </a:r>
            <a:endParaRPr lang="en-US" altLang="zh-CN" sz="8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 userDrawn="1"/>
        </p:nvSpPr>
        <p:spPr bwMode="auto">
          <a:xfrm>
            <a:off x="4890185" y="3931141"/>
            <a:ext cx="3391667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</a:rPr>
              <a:t> 11020228@qq.com</a:t>
            </a:r>
            <a:endParaRPr lang="en-US" altLang="zh-CN" sz="1800" kern="12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5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4890185" y="5320038"/>
            <a:ext cx="3391667" cy="368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  <a:sym typeface="Arial" panose="020B0604020202020204" pitchFamily="34" charset="0"/>
              </a:rPr>
              <a:t>http://weibo.com/teliss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4890185" y="4602248"/>
            <a:ext cx="3391667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</a:rPr>
              <a:t>http://teliss.blog.163.com</a:t>
            </a:r>
            <a:endParaRPr lang="en-US" altLang="zh-CN" sz="18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 userDrawn="1"/>
        </p:nvGrpSpPr>
        <p:grpSpPr>
          <a:xfrm>
            <a:off x="4361371" y="5251616"/>
            <a:ext cx="443355" cy="480023"/>
            <a:chOff x="3175" y="295276"/>
            <a:chExt cx="4856163" cy="3943350"/>
          </a:xfrm>
          <a:solidFill>
            <a:schemeClr val="bg1"/>
          </a:solidFill>
        </p:grpSpPr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175" y="741363"/>
              <a:ext cx="4173538" cy="3497263"/>
            </a:xfrm>
            <a:custGeom>
              <a:avLst/>
              <a:gdLst>
                <a:gd name="T0" fmla="*/ 957 w 1111"/>
                <a:gd name="T1" fmla="*/ 394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3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8 h 930"/>
                <a:gd name="T20" fmla="*/ 957 w 1111"/>
                <a:gd name="T21" fmla="*/ 394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5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4"/>
                  </a:moveTo>
                  <a:cubicBezTo>
                    <a:pt x="939" y="389"/>
                    <a:pt x="926" y="385"/>
                    <a:pt x="936" y="362"/>
                  </a:cubicBezTo>
                  <a:cubicBezTo>
                    <a:pt x="956" y="311"/>
                    <a:pt x="958" y="266"/>
                    <a:pt x="936" y="235"/>
                  </a:cubicBezTo>
                  <a:cubicBezTo>
                    <a:pt x="895" y="176"/>
                    <a:pt x="782" y="179"/>
                    <a:pt x="652" y="233"/>
                  </a:cubicBezTo>
                  <a:cubicBezTo>
                    <a:pt x="652" y="233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1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8"/>
                  </a:cubicBezTo>
                  <a:cubicBezTo>
                    <a:pt x="1111" y="472"/>
                    <a:pt x="1030" y="417"/>
                    <a:pt x="957" y="394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79"/>
                    <a:pt x="128" y="641"/>
                  </a:cubicBezTo>
                  <a:cubicBezTo>
                    <a:pt x="114" y="503"/>
                    <a:pt x="274" y="373"/>
                    <a:pt x="485" y="353"/>
                  </a:cubicBezTo>
                  <a:cubicBezTo>
                    <a:pt x="696" y="332"/>
                    <a:pt x="878" y="427"/>
                    <a:pt x="892" y="565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094038" y="295276"/>
              <a:ext cx="1765300" cy="1868488"/>
            </a:xfrm>
            <a:custGeom>
              <a:avLst/>
              <a:gdLst>
                <a:gd name="T0" fmla="*/ 364 w 470"/>
                <a:gd name="T1" fmla="*/ 128 h 497"/>
                <a:gd name="T2" fmla="*/ 43 w 470"/>
                <a:gd name="T3" fmla="*/ 24 h 497"/>
                <a:gd name="T4" fmla="*/ 43 w 470"/>
                <a:gd name="T5" fmla="*/ 24 h 497"/>
                <a:gd name="T6" fmla="*/ 5 w 470"/>
                <a:gd name="T7" fmla="*/ 82 h 497"/>
                <a:gd name="T8" fmla="*/ 63 w 470"/>
                <a:gd name="T9" fmla="*/ 119 h 497"/>
                <a:gd name="T10" fmla="*/ 291 w 470"/>
                <a:gd name="T11" fmla="*/ 193 h 497"/>
                <a:gd name="T12" fmla="*/ 341 w 470"/>
                <a:gd name="T13" fmla="*/ 428 h 497"/>
                <a:gd name="T14" fmla="*/ 341 w 470"/>
                <a:gd name="T15" fmla="*/ 428 h 497"/>
                <a:gd name="T16" fmla="*/ 373 w 470"/>
                <a:gd name="T17" fmla="*/ 489 h 497"/>
                <a:gd name="T18" fmla="*/ 434 w 470"/>
                <a:gd name="T19" fmla="*/ 458 h 497"/>
                <a:gd name="T20" fmla="*/ 434 w 470"/>
                <a:gd name="T21" fmla="*/ 458 h 497"/>
                <a:gd name="T22" fmla="*/ 364 w 470"/>
                <a:gd name="T23" fmla="*/ 12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7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5"/>
                    <a:pt x="5" y="82"/>
                  </a:cubicBezTo>
                  <a:cubicBezTo>
                    <a:pt x="11" y="108"/>
                    <a:pt x="37" y="125"/>
                    <a:pt x="63" y="119"/>
                  </a:cubicBezTo>
                  <a:cubicBezTo>
                    <a:pt x="144" y="102"/>
                    <a:pt x="232" y="127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3"/>
                    <a:pt x="347" y="481"/>
                    <a:pt x="373" y="489"/>
                  </a:cubicBezTo>
                  <a:cubicBezTo>
                    <a:pt x="398" y="497"/>
                    <a:pt x="426" y="483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0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252788" y="974726"/>
              <a:ext cx="919163" cy="969963"/>
            </a:xfrm>
            <a:custGeom>
              <a:avLst/>
              <a:gdLst>
                <a:gd name="T0" fmla="*/ 193 w 245"/>
                <a:gd name="T1" fmla="*/ 63 h 258"/>
                <a:gd name="T2" fmla="*/ 37 w 245"/>
                <a:gd name="T3" fmla="*/ 12 h 258"/>
                <a:gd name="T4" fmla="*/ 5 w 245"/>
                <a:gd name="T5" fmla="*/ 62 h 258"/>
                <a:gd name="T6" fmla="*/ 54 w 245"/>
                <a:gd name="T7" fmla="*/ 94 h 258"/>
                <a:gd name="T8" fmla="*/ 54 w 245"/>
                <a:gd name="T9" fmla="*/ 94 h 258"/>
                <a:gd name="T10" fmla="*/ 131 w 245"/>
                <a:gd name="T11" fmla="*/ 119 h 258"/>
                <a:gd name="T12" fmla="*/ 148 w 245"/>
                <a:gd name="T13" fmla="*/ 198 h 258"/>
                <a:gd name="T14" fmla="*/ 148 w 245"/>
                <a:gd name="T15" fmla="*/ 198 h 258"/>
                <a:gd name="T16" fmla="*/ 175 w 245"/>
                <a:gd name="T17" fmla="*/ 251 h 258"/>
                <a:gd name="T18" fmla="*/ 228 w 245"/>
                <a:gd name="T19" fmla="*/ 223 h 258"/>
                <a:gd name="T20" fmla="*/ 193 w 245"/>
                <a:gd name="T21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8">
                  <a:moveTo>
                    <a:pt x="193" y="63"/>
                  </a:moveTo>
                  <a:cubicBezTo>
                    <a:pt x="153" y="18"/>
                    <a:pt x="92" y="0"/>
                    <a:pt x="37" y="12"/>
                  </a:cubicBezTo>
                  <a:cubicBezTo>
                    <a:pt x="14" y="17"/>
                    <a:pt x="0" y="39"/>
                    <a:pt x="5" y="62"/>
                  </a:cubicBezTo>
                  <a:cubicBezTo>
                    <a:pt x="9" y="85"/>
                    <a:pt x="32" y="99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9"/>
                    <a:pt x="111" y="97"/>
                    <a:pt x="131" y="119"/>
                  </a:cubicBezTo>
                  <a:cubicBezTo>
                    <a:pt x="151" y="141"/>
                    <a:pt x="156" y="171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1" y="220"/>
                    <a:pt x="153" y="243"/>
                    <a:pt x="175" y="251"/>
                  </a:cubicBezTo>
                  <a:cubicBezTo>
                    <a:pt x="197" y="258"/>
                    <a:pt x="220" y="246"/>
                    <a:pt x="228" y="223"/>
                  </a:cubicBezTo>
                  <a:cubicBezTo>
                    <a:pt x="245" y="169"/>
                    <a:pt x="234" y="108"/>
                    <a:pt x="193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957263" y="2370138"/>
              <a:ext cx="1724025" cy="1485900"/>
            </a:xfrm>
            <a:custGeom>
              <a:avLst/>
              <a:gdLst>
                <a:gd name="T0" fmla="*/ 302 w 459"/>
                <a:gd name="T1" fmla="*/ 26 h 395"/>
                <a:gd name="T2" fmla="*/ 45 w 459"/>
                <a:gd name="T3" fmla="*/ 138 h 395"/>
                <a:gd name="T4" fmla="*/ 144 w 459"/>
                <a:gd name="T5" fmla="*/ 362 h 395"/>
                <a:gd name="T6" fmla="*/ 416 w 459"/>
                <a:gd name="T7" fmla="*/ 246 h 395"/>
                <a:gd name="T8" fmla="*/ 302 w 459"/>
                <a:gd name="T9" fmla="*/ 26 h 395"/>
                <a:gd name="T10" fmla="*/ 225 w 459"/>
                <a:gd name="T11" fmla="*/ 256 h 395"/>
                <a:gd name="T12" fmla="*/ 128 w 459"/>
                <a:gd name="T13" fmla="*/ 288 h 395"/>
                <a:gd name="T14" fmla="*/ 107 w 459"/>
                <a:gd name="T15" fmla="*/ 204 h 395"/>
                <a:gd name="T16" fmla="*/ 202 w 459"/>
                <a:gd name="T17" fmla="*/ 172 h 395"/>
                <a:gd name="T18" fmla="*/ 225 w 459"/>
                <a:gd name="T19" fmla="*/ 256 h 395"/>
                <a:gd name="T20" fmla="*/ 292 w 459"/>
                <a:gd name="T21" fmla="*/ 170 h 395"/>
                <a:gd name="T22" fmla="*/ 256 w 459"/>
                <a:gd name="T23" fmla="*/ 184 h 395"/>
                <a:gd name="T24" fmla="*/ 247 w 459"/>
                <a:gd name="T25" fmla="*/ 152 h 395"/>
                <a:gd name="T26" fmla="*/ 282 w 459"/>
                <a:gd name="T27" fmla="*/ 139 h 395"/>
                <a:gd name="T28" fmla="*/ 292 w 459"/>
                <a:gd name="T29" fmla="*/ 17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5">
                  <a:moveTo>
                    <a:pt x="302" y="26"/>
                  </a:moveTo>
                  <a:cubicBezTo>
                    <a:pt x="202" y="0"/>
                    <a:pt x="88" y="50"/>
                    <a:pt x="45" y="138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5"/>
                    <a:pt x="373" y="343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6"/>
                  </a:moveTo>
                  <a:cubicBezTo>
                    <a:pt x="205" y="289"/>
                    <a:pt x="161" y="303"/>
                    <a:pt x="128" y="288"/>
                  </a:cubicBezTo>
                  <a:cubicBezTo>
                    <a:pt x="96" y="273"/>
                    <a:pt x="86" y="236"/>
                    <a:pt x="107" y="204"/>
                  </a:cubicBezTo>
                  <a:cubicBezTo>
                    <a:pt x="127" y="172"/>
                    <a:pt x="169" y="158"/>
                    <a:pt x="202" y="172"/>
                  </a:cubicBezTo>
                  <a:cubicBezTo>
                    <a:pt x="235" y="186"/>
                    <a:pt x="245" y="224"/>
                    <a:pt x="225" y="256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8"/>
                    <a:pt x="240" y="164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3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4361371" y="4616779"/>
            <a:ext cx="443355" cy="476725"/>
            <a:chOff x="2482850" y="17463"/>
            <a:chExt cx="442913" cy="357188"/>
          </a:xfrm>
          <a:solidFill>
            <a:schemeClr val="bg1"/>
          </a:solidFill>
        </p:grpSpPr>
        <p:sp>
          <p:nvSpPr>
            <p:cNvPr id="23" name="Freeform 14"/>
            <p:cNvSpPr/>
            <p:nvPr/>
          </p:nvSpPr>
          <p:spPr bwMode="auto">
            <a:xfrm>
              <a:off x="2482850" y="17463"/>
              <a:ext cx="442913" cy="204788"/>
            </a:xfrm>
            <a:custGeom>
              <a:avLst/>
              <a:gdLst>
                <a:gd name="T0" fmla="*/ 553 w 558"/>
                <a:gd name="T1" fmla="*/ 229 h 257"/>
                <a:gd name="T2" fmla="*/ 354 w 558"/>
                <a:gd name="T3" fmla="*/ 30 h 257"/>
                <a:gd name="T4" fmla="*/ 354 w 558"/>
                <a:gd name="T5" fmla="*/ 30 h 257"/>
                <a:gd name="T6" fmla="*/ 346 w 558"/>
                <a:gd name="T7" fmla="*/ 24 h 257"/>
                <a:gd name="T8" fmla="*/ 339 w 558"/>
                <a:gd name="T9" fmla="*/ 17 h 257"/>
                <a:gd name="T10" fmla="*/ 329 w 558"/>
                <a:gd name="T11" fmla="*/ 12 h 257"/>
                <a:gd name="T12" fmla="*/ 320 w 558"/>
                <a:gd name="T13" fmla="*/ 7 h 257"/>
                <a:gd name="T14" fmla="*/ 310 w 558"/>
                <a:gd name="T15" fmla="*/ 3 h 257"/>
                <a:gd name="T16" fmla="*/ 300 w 558"/>
                <a:gd name="T17" fmla="*/ 1 h 257"/>
                <a:gd name="T18" fmla="*/ 290 w 558"/>
                <a:gd name="T19" fmla="*/ 0 h 257"/>
                <a:gd name="T20" fmla="*/ 280 w 558"/>
                <a:gd name="T21" fmla="*/ 0 h 257"/>
                <a:gd name="T22" fmla="*/ 280 w 558"/>
                <a:gd name="T23" fmla="*/ 0 h 257"/>
                <a:gd name="T24" fmla="*/ 268 w 558"/>
                <a:gd name="T25" fmla="*/ 0 h 257"/>
                <a:gd name="T26" fmla="*/ 258 w 558"/>
                <a:gd name="T27" fmla="*/ 1 h 257"/>
                <a:gd name="T28" fmla="*/ 248 w 558"/>
                <a:gd name="T29" fmla="*/ 3 h 257"/>
                <a:gd name="T30" fmla="*/ 238 w 558"/>
                <a:gd name="T31" fmla="*/ 7 h 257"/>
                <a:gd name="T32" fmla="*/ 229 w 558"/>
                <a:gd name="T33" fmla="*/ 12 h 257"/>
                <a:gd name="T34" fmla="*/ 220 w 558"/>
                <a:gd name="T35" fmla="*/ 17 h 257"/>
                <a:gd name="T36" fmla="*/ 212 w 558"/>
                <a:gd name="T37" fmla="*/ 24 h 257"/>
                <a:gd name="T38" fmla="*/ 204 w 558"/>
                <a:gd name="T39" fmla="*/ 30 h 257"/>
                <a:gd name="T40" fmla="*/ 169 w 558"/>
                <a:gd name="T41" fmla="*/ 65 h 257"/>
                <a:gd name="T42" fmla="*/ 169 w 558"/>
                <a:gd name="T43" fmla="*/ 17 h 257"/>
                <a:gd name="T44" fmla="*/ 84 w 558"/>
                <a:gd name="T45" fmla="*/ 17 h 257"/>
                <a:gd name="T46" fmla="*/ 84 w 558"/>
                <a:gd name="T47" fmla="*/ 151 h 257"/>
                <a:gd name="T48" fmla="*/ 5 w 558"/>
                <a:gd name="T49" fmla="*/ 229 h 257"/>
                <a:gd name="T50" fmla="*/ 5 w 558"/>
                <a:gd name="T51" fmla="*/ 229 h 257"/>
                <a:gd name="T52" fmla="*/ 1 w 558"/>
                <a:gd name="T53" fmla="*/ 234 h 257"/>
                <a:gd name="T54" fmla="*/ 0 w 558"/>
                <a:gd name="T55" fmla="*/ 240 h 257"/>
                <a:gd name="T56" fmla="*/ 1 w 558"/>
                <a:gd name="T57" fmla="*/ 247 h 257"/>
                <a:gd name="T58" fmla="*/ 5 w 558"/>
                <a:gd name="T59" fmla="*/ 252 h 257"/>
                <a:gd name="T60" fmla="*/ 5 w 558"/>
                <a:gd name="T61" fmla="*/ 252 h 257"/>
                <a:gd name="T62" fmla="*/ 10 w 558"/>
                <a:gd name="T63" fmla="*/ 255 h 257"/>
                <a:gd name="T64" fmla="*/ 16 w 558"/>
                <a:gd name="T65" fmla="*/ 257 h 257"/>
                <a:gd name="T66" fmla="*/ 23 w 558"/>
                <a:gd name="T67" fmla="*/ 255 h 257"/>
                <a:gd name="T68" fmla="*/ 29 w 558"/>
                <a:gd name="T69" fmla="*/ 252 h 257"/>
                <a:gd name="T70" fmla="*/ 227 w 558"/>
                <a:gd name="T71" fmla="*/ 54 h 257"/>
                <a:gd name="T72" fmla="*/ 227 w 558"/>
                <a:gd name="T73" fmla="*/ 54 h 257"/>
                <a:gd name="T74" fmla="*/ 238 w 558"/>
                <a:gd name="T75" fmla="*/ 45 h 257"/>
                <a:gd name="T76" fmla="*/ 251 w 558"/>
                <a:gd name="T77" fmla="*/ 37 h 257"/>
                <a:gd name="T78" fmla="*/ 265 w 558"/>
                <a:gd name="T79" fmla="*/ 34 h 257"/>
                <a:gd name="T80" fmla="*/ 280 w 558"/>
                <a:gd name="T81" fmla="*/ 32 h 257"/>
                <a:gd name="T82" fmla="*/ 280 w 558"/>
                <a:gd name="T83" fmla="*/ 32 h 257"/>
                <a:gd name="T84" fmla="*/ 293 w 558"/>
                <a:gd name="T85" fmla="*/ 34 h 257"/>
                <a:gd name="T86" fmla="*/ 307 w 558"/>
                <a:gd name="T87" fmla="*/ 37 h 257"/>
                <a:gd name="T88" fmla="*/ 320 w 558"/>
                <a:gd name="T89" fmla="*/ 45 h 257"/>
                <a:gd name="T90" fmla="*/ 331 w 558"/>
                <a:gd name="T91" fmla="*/ 54 h 257"/>
                <a:gd name="T92" fmla="*/ 530 w 558"/>
                <a:gd name="T93" fmla="*/ 252 h 257"/>
                <a:gd name="T94" fmla="*/ 530 w 558"/>
                <a:gd name="T95" fmla="*/ 252 h 257"/>
                <a:gd name="T96" fmla="*/ 535 w 558"/>
                <a:gd name="T97" fmla="*/ 255 h 257"/>
                <a:gd name="T98" fmla="*/ 542 w 558"/>
                <a:gd name="T99" fmla="*/ 257 h 257"/>
                <a:gd name="T100" fmla="*/ 548 w 558"/>
                <a:gd name="T101" fmla="*/ 255 h 257"/>
                <a:gd name="T102" fmla="*/ 553 w 558"/>
                <a:gd name="T103" fmla="*/ 252 h 257"/>
                <a:gd name="T104" fmla="*/ 553 w 558"/>
                <a:gd name="T105" fmla="*/ 252 h 257"/>
                <a:gd name="T106" fmla="*/ 557 w 558"/>
                <a:gd name="T107" fmla="*/ 247 h 257"/>
                <a:gd name="T108" fmla="*/ 558 w 558"/>
                <a:gd name="T109" fmla="*/ 240 h 257"/>
                <a:gd name="T110" fmla="*/ 557 w 558"/>
                <a:gd name="T111" fmla="*/ 234 h 257"/>
                <a:gd name="T112" fmla="*/ 553 w 558"/>
                <a:gd name="T113" fmla="*/ 229 h 257"/>
                <a:gd name="T114" fmla="*/ 553 w 558"/>
                <a:gd name="T115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257">
                  <a:moveTo>
                    <a:pt x="553" y="229"/>
                  </a:moveTo>
                  <a:lnTo>
                    <a:pt x="354" y="30"/>
                  </a:lnTo>
                  <a:lnTo>
                    <a:pt x="354" y="30"/>
                  </a:lnTo>
                  <a:lnTo>
                    <a:pt x="346" y="24"/>
                  </a:lnTo>
                  <a:lnTo>
                    <a:pt x="339" y="17"/>
                  </a:lnTo>
                  <a:lnTo>
                    <a:pt x="329" y="12"/>
                  </a:lnTo>
                  <a:lnTo>
                    <a:pt x="320" y="7"/>
                  </a:lnTo>
                  <a:lnTo>
                    <a:pt x="310" y="3"/>
                  </a:lnTo>
                  <a:lnTo>
                    <a:pt x="300" y="1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48" y="3"/>
                  </a:lnTo>
                  <a:lnTo>
                    <a:pt x="238" y="7"/>
                  </a:lnTo>
                  <a:lnTo>
                    <a:pt x="229" y="12"/>
                  </a:lnTo>
                  <a:lnTo>
                    <a:pt x="220" y="17"/>
                  </a:lnTo>
                  <a:lnTo>
                    <a:pt x="212" y="24"/>
                  </a:lnTo>
                  <a:lnTo>
                    <a:pt x="204" y="30"/>
                  </a:lnTo>
                  <a:lnTo>
                    <a:pt x="169" y="65"/>
                  </a:lnTo>
                  <a:lnTo>
                    <a:pt x="169" y="17"/>
                  </a:lnTo>
                  <a:lnTo>
                    <a:pt x="84" y="17"/>
                  </a:lnTo>
                  <a:lnTo>
                    <a:pt x="84" y="151"/>
                  </a:lnTo>
                  <a:lnTo>
                    <a:pt x="5" y="229"/>
                  </a:lnTo>
                  <a:lnTo>
                    <a:pt x="5" y="229"/>
                  </a:lnTo>
                  <a:lnTo>
                    <a:pt x="1" y="234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6" y="257"/>
                  </a:lnTo>
                  <a:lnTo>
                    <a:pt x="23" y="255"/>
                  </a:lnTo>
                  <a:lnTo>
                    <a:pt x="29" y="2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38" y="45"/>
                  </a:lnTo>
                  <a:lnTo>
                    <a:pt x="251" y="37"/>
                  </a:lnTo>
                  <a:lnTo>
                    <a:pt x="265" y="34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3" y="34"/>
                  </a:lnTo>
                  <a:lnTo>
                    <a:pt x="307" y="37"/>
                  </a:lnTo>
                  <a:lnTo>
                    <a:pt x="320" y="45"/>
                  </a:lnTo>
                  <a:lnTo>
                    <a:pt x="331" y="54"/>
                  </a:lnTo>
                  <a:lnTo>
                    <a:pt x="530" y="252"/>
                  </a:lnTo>
                  <a:lnTo>
                    <a:pt x="530" y="252"/>
                  </a:lnTo>
                  <a:lnTo>
                    <a:pt x="535" y="255"/>
                  </a:lnTo>
                  <a:lnTo>
                    <a:pt x="542" y="257"/>
                  </a:lnTo>
                  <a:lnTo>
                    <a:pt x="548" y="255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7" y="247"/>
                  </a:lnTo>
                  <a:lnTo>
                    <a:pt x="558" y="240"/>
                  </a:lnTo>
                  <a:lnTo>
                    <a:pt x="557" y="234"/>
                  </a:lnTo>
                  <a:lnTo>
                    <a:pt x="553" y="229"/>
                  </a:lnTo>
                  <a:lnTo>
                    <a:pt x="55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43175" y="65088"/>
              <a:ext cx="322263" cy="309563"/>
            </a:xfrm>
            <a:custGeom>
              <a:avLst/>
              <a:gdLst>
                <a:gd name="T0" fmla="*/ 249 w 404"/>
                <a:gd name="T1" fmla="*/ 20 h 389"/>
                <a:gd name="T2" fmla="*/ 249 w 404"/>
                <a:gd name="T3" fmla="*/ 20 h 389"/>
                <a:gd name="T4" fmla="*/ 239 w 404"/>
                <a:gd name="T5" fmla="*/ 11 h 389"/>
                <a:gd name="T6" fmla="*/ 228 w 404"/>
                <a:gd name="T7" fmla="*/ 5 h 389"/>
                <a:gd name="T8" fmla="*/ 215 w 404"/>
                <a:gd name="T9" fmla="*/ 1 h 389"/>
                <a:gd name="T10" fmla="*/ 203 w 404"/>
                <a:gd name="T11" fmla="*/ 0 h 389"/>
                <a:gd name="T12" fmla="*/ 203 w 404"/>
                <a:gd name="T13" fmla="*/ 0 h 389"/>
                <a:gd name="T14" fmla="*/ 189 w 404"/>
                <a:gd name="T15" fmla="*/ 1 h 389"/>
                <a:gd name="T16" fmla="*/ 177 w 404"/>
                <a:gd name="T17" fmla="*/ 5 h 389"/>
                <a:gd name="T18" fmla="*/ 166 w 404"/>
                <a:gd name="T19" fmla="*/ 11 h 389"/>
                <a:gd name="T20" fmla="*/ 156 w 404"/>
                <a:gd name="T21" fmla="*/ 20 h 389"/>
                <a:gd name="T22" fmla="*/ 0 w 404"/>
                <a:gd name="T23" fmla="*/ 175 h 389"/>
                <a:gd name="T24" fmla="*/ 0 w 404"/>
                <a:gd name="T25" fmla="*/ 354 h 389"/>
                <a:gd name="T26" fmla="*/ 0 w 404"/>
                <a:gd name="T27" fmla="*/ 354 h 389"/>
                <a:gd name="T28" fmla="*/ 1 w 404"/>
                <a:gd name="T29" fmla="*/ 360 h 389"/>
                <a:gd name="T30" fmla="*/ 2 w 404"/>
                <a:gd name="T31" fmla="*/ 367 h 389"/>
                <a:gd name="T32" fmla="*/ 6 w 404"/>
                <a:gd name="T33" fmla="*/ 373 h 389"/>
                <a:gd name="T34" fmla="*/ 10 w 404"/>
                <a:gd name="T35" fmla="*/ 378 h 389"/>
                <a:gd name="T36" fmla="*/ 16 w 404"/>
                <a:gd name="T37" fmla="*/ 383 h 389"/>
                <a:gd name="T38" fmla="*/ 21 w 404"/>
                <a:gd name="T39" fmla="*/ 385 h 389"/>
                <a:gd name="T40" fmla="*/ 29 w 404"/>
                <a:gd name="T41" fmla="*/ 388 h 389"/>
                <a:gd name="T42" fmla="*/ 35 w 404"/>
                <a:gd name="T43" fmla="*/ 389 h 389"/>
                <a:gd name="T44" fmla="*/ 122 w 404"/>
                <a:gd name="T45" fmla="*/ 389 h 389"/>
                <a:gd name="T46" fmla="*/ 122 w 404"/>
                <a:gd name="T47" fmla="*/ 283 h 389"/>
                <a:gd name="T48" fmla="*/ 122 w 404"/>
                <a:gd name="T49" fmla="*/ 283 h 389"/>
                <a:gd name="T50" fmla="*/ 122 w 404"/>
                <a:gd name="T51" fmla="*/ 278 h 389"/>
                <a:gd name="T52" fmla="*/ 123 w 404"/>
                <a:gd name="T53" fmla="*/ 275 h 389"/>
                <a:gd name="T54" fmla="*/ 126 w 404"/>
                <a:gd name="T55" fmla="*/ 271 h 389"/>
                <a:gd name="T56" fmla="*/ 128 w 404"/>
                <a:gd name="T57" fmla="*/ 267 h 389"/>
                <a:gd name="T58" fmla="*/ 132 w 404"/>
                <a:gd name="T59" fmla="*/ 264 h 389"/>
                <a:gd name="T60" fmla="*/ 136 w 404"/>
                <a:gd name="T61" fmla="*/ 262 h 389"/>
                <a:gd name="T62" fmla="*/ 140 w 404"/>
                <a:gd name="T63" fmla="*/ 261 h 389"/>
                <a:gd name="T64" fmla="*/ 145 w 404"/>
                <a:gd name="T65" fmla="*/ 259 h 389"/>
                <a:gd name="T66" fmla="*/ 259 w 404"/>
                <a:gd name="T67" fmla="*/ 259 h 389"/>
                <a:gd name="T68" fmla="*/ 259 w 404"/>
                <a:gd name="T69" fmla="*/ 259 h 389"/>
                <a:gd name="T70" fmla="*/ 264 w 404"/>
                <a:gd name="T71" fmla="*/ 261 h 389"/>
                <a:gd name="T72" fmla="*/ 268 w 404"/>
                <a:gd name="T73" fmla="*/ 262 h 389"/>
                <a:gd name="T74" fmla="*/ 272 w 404"/>
                <a:gd name="T75" fmla="*/ 264 h 389"/>
                <a:gd name="T76" fmla="*/ 276 w 404"/>
                <a:gd name="T77" fmla="*/ 267 h 389"/>
                <a:gd name="T78" fmla="*/ 278 w 404"/>
                <a:gd name="T79" fmla="*/ 271 h 389"/>
                <a:gd name="T80" fmla="*/ 281 w 404"/>
                <a:gd name="T81" fmla="*/ 275 h 389"/>
                <a:gd name="T82" fmla="*/ 282 w 404"/>
                <a:gd name="T83" fmla="*/ 278 h 389"/>
                <a:gd name="T84" fmla="*/ 283 w 404"/>
                <a:gd name="T85" fmla="*/ 283 h 389"/>
                <a:gd name="T86" fmla="*/ 283 w 404"/>
                <a:gd name="T87" fmla="*/ 389 h 389"/>
                <a:gd name="T88" fmla="*/ 369 w 404"/>
                <a:gd name="T89" fmla="*/ 389 h 389"/>
                <a:gd name="T90" fmla="*/ 369 w 404"/>
                <a:gd name="T91" fmla="*/ 389 h 389"/>
                <a:gd name="T92" fmla="*/ 376 w 404"/>
                <a:gd name="T93" fmla="*/ 388 h 389"/>
                <a:gd name="T94" fmla="*/ 383 w 404"/>
                <a:gd name="T95" fmla="*/ 385 h 389"/>
                <a:gd name="T96" fmla="*/ 389 w 404"/>
                <a:gd name="T97" fmla="*/ 383 h 389"/>
                <a:gd name="T98" fmla="*/ 394 w 404"/>
                <a:gd name="T99" fmla="*/ 378 h 389"/>
                <a:gd name="T100" fmla="*/ 398 w 404"/>
                <a:gd name="T101" fmla="*/ 373 h 389"/>
                <a:gd name="T102" fmla="*/ 402 w 404"/>
                <a:gd name="T103" fmla="*/ 367 h 389"/>
                <a:gd name="T104" fmla="*/ 403 w 404"/>
                <a:gd name="T105" fmla="*/ 360 h 389"/>
                <a:gd name="T106" fmla="*/ 404 w 404"/>
                <a:gd name="T107" fmla="*/ 354 h 389"/>
                <a:gd name="T108" fmla="*/ 404 w 404"/>
                <a:gd name="T109" fmla="*/ 175 h 389"/>
                <a:gd name="T110" fmla="*/ 249 w 404"/>
                <a:gd name="T111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389">
                  <a:moveTo>
                    <a:pt x="249" y="20"/>
                  </a:moveTo>
                  <a:lnTo>
                    <a:pt x="249" y="20"/>
                  </a:lnTo>
                  <a:lnTo>
                    <a:pt x="239" y="11"/>
                  </a:lnTo>
                  <a:lnTo>
                    <a:pt x="228" y="5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9" y="1"/>
                  </a:lnTo>
                  <a:lnTo>
                    <a:pt x="177" y="5"/>
                  </a:lnTo>
                  <a:lnTo>
                    <a:pt x="166" y="11"/>
                  </a:lnTo>
                  <a:lnTo>
                    <a:pt x="156" y="20"/>
                  </a:lnTo>
                  <a:lnTo>
                    <a:pt x="0" y="175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1" y="360"/>
                  </a:lnTo>
                  <a:lnTo>
                    <a:pt x="2" y="367"/>
                  </a:lnTo>
                  <a:lnTo>
                    <a:pt x="6" y="373"/>
                  </a:lnTo>
                  <a:lnTo>
                    <a:pt x="10" y="378"/>
                  </a:lnTo>
                  <a:lnTo>
                    <a:pt x="16" y="383"/>
                  </a:lnTo>
                  <a:lnTo>
                    <a:pt x="21" y="385"/>
                  </a:lnTo>
                  <a:lnTo>
                    <a:pt x="29" y="388"/>
                  </a:lnTo>
                  <a:lnTo>
                    <a:pt x="35" y="389"/>
                  </a:lnTo>
                  <a:lnTo>
                    <a:pt x="122" y="389"/>
                  </a:lnTo>
                  <a:lnTo>
                    <a:pt x="122" y="283"/>
                  </a:lnTo>
                  <a:lnTo>
                    <a:pt x="122" y="283"/>
                  </a:lnTo>
                  <a:lnTo>
                    <a:pt x="122" y="278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2" y="264"/>
                  </a:lnTo>
                  <a:lnTo>
                    <a:pt x="136" y="262"/>
                  </a:lnTo>
                  <a:lnTo>
                    <a:pt x="140" y="261"/>
                  </a:lnTo>
                  <a:lnTo>
                    <a:pt x="145" y="259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264" y="261"/>
                  </a:lnTo>
                  <a:lnTo>
                    <a:pt x="268" y="262"/>
                  </a:lnTo>
                  <a:lnTo>
                    <a:pt x="272" y="264"/>
                  </a:lnTo>
                  <a:lnTo>
                    <a:pt x="276" y="267"/>
                  </a:lnTo>
                  <a:lnTo>
                    <a:pt x="278" y="271"/>
                  </a:lnTo>
                  <a:lnTo>
                    <a:pt x="281" y="275"/>
                  </a:lnTo>
                  <a:lnTo>
                    <a:pt x="282" y="278"/>
                  </a:lnTo>
                  <a:lnTo>
                    <a:pt x="283" y="283"/>
                  </a:lnTo>
                  <a:lnTo>
                    <a:pt x="283" y="389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6" y="388"/>
                  </a:lnTo>
                  <a:lnTo>
                    <a:pt x="383" y="385"/>
                  </a:lnTo>
                  <a:lnTo>
                    <a:pt x="389" y="383"/>
                  </a:lnTo>
                  <a:lnTo>
                    <a:pt x="394" y="378"/>
                  </a:lnTo>
                  <a:lnTo>
                    <a:pt x="398" y="373"/>
                  </a:lnTo>
                  <a:lnTo>
                    <a:pt x="402" y="367"/>
                  </a:lnTo>
                  <a:lnTo>
                    <a:pt x="403" y="360"/>
                  </a:lnTo>
                  <a:lnTo>
                    <a:pt x="404" y="354"/>
                  </a:lnTo>
                  <a:lnTo>
                    <a:pt x="404" y="175"/>
                  </a:lnTo>
                  <a:lnTo>
                    <a:pt x="2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5" name="Freeform 137"/>
          <p:cNvSpPr>
            <a:spLocks noChangeAspect="1" noEditPoints="1"/>
          </p:cNvSpPr>
          <p:nvPr userDrawn="1"/>
        </p:nvSpPr>
        <p:spPr bwMode="auto">
          <a:xfrm>
            <a:off x="4381523" y="4058972"/>
            <a:ext cx="403050" cy="351803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40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40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7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40" y="45"/>
                  <a:pt x="40" y="45"/>
                  <a:pt x="40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2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lnTo>
                  <a:pt x="120" y="68"/>
                </a:ln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8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0"/>
                  <a:pt x="40" y="40"/>
                  <a:pt x="40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B6A1-52B2-44AE-A249-769014801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559C-8FF9-4F13-BFCE-5550632399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>
            <a:spLocks noChangeAspect="1"/>
          </p:cNvSpPr>
          <p:nvPr/>
        </p:nvSpPr>
        <p:spPr>
          <a:xfrm>
            <a:off x="4619629" y="1694700"/>
            <a:ext cx="3205158" cy="3240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764881" y="3314700"/>
            <a:ext cx="1440497" cy="687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05377" y="3314700"/>
            <a:ext cx="1438436" cy="7399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205377" y="1694375"/>
            <a:ext cx="0" cy="162032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>
            <a:off x="5328104" y="2408635"/>
            <a:ext cx="1757363" cy="1757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7" name="直接连接符 116"/>
          <p:cNvCxnSpPr/>
          <p:nvPr/>
        </p:nvCxnSpPr>
        <p:spPr>
          <a:xfrm>
            <a:off x="5897252" y="3287316"/>
            <a:ext cx="189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6324848" y="3287316"/>
            <a:ext cx="189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6204881" y="3000667"/>
            <a:ext cx="0" cy="189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204880" y="3395360"/>
            <a:ext cx="0" cy="189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V="1">
            <a:off x="6393680" y="2943523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 flipV="1">
            <a:off x="6393457" y="344358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H="1" flipV="1">
            <a:off x="5851618" y="294441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5850886" y="344358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椭圆 124"/>
          <p:cNvSpPr>
            <a:spLocks noChangeAspect="1"/>
          </p:cNvSpPr>
          <p:nvPr/>
        </p:nvSpPr>
        <p:spPr>
          <a:xfrm>
            <a:off x="6179996" y="2415182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6" name="椭圆 125"/>
          <p:cNvSpPr>
            <a:spLocks noChangeAspect="1"/>
          </p:cNvSpPr>
          <p:nvPr/>
        </p:nvSpPr>
        <p:spPr>
          <a:xfrm>
            <a:off x="6198570" y="4023955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9" name="椭圆 128"/>
          <p:cNvSpPr/>
          <p:nvPr/>
        </p:nvSpPr>
        <p:spPr>
          <a:xfrm>
            <a:off x="6932197" y="3675698"/>
            <a:ext cx="50006" cy="500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0" name="椭圆 129"/>
          <p:cNvSpPr/>
          <p:nvPr/>
        </p:nvSpPr>
        <p:spPr>
          <a:xfrm>
            <a:off x="5413746" y="3660934"/>
            <a:ext cx="50006" cy="500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文本框 32"/>
          <p:cNvSpPr txBox="1"/>
          <p:nvPr/>
        </p:nvSpPr>
        <p:spPr>
          <a:xfrm>
            <a:off x="13335" y="1978660"/>
            <a:ext cx="430911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新员工培训</a:t>
            </a:r>
            <a:endParaRPr lang="zh-CN" altLang="en-US" sz="4950" b="1" dirty="0">
              <a:solidFill>
                <a:srgbClr val="2C57DA"/>
              </a:solidFill>
              <a:ea typeface="方正兰亭粗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600" y="3394760"/>
            <a:ext cx="355881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（财税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篇）</a:t>
            </a: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5597877" y="2707200"/>
            <a:ext cx="1215000" cy="1215000"/>
          </a:xfrm>
          <a:prstGeom prst="ellipse">
            <a:avLst/>
          </a:prstGeom>
          <a:gradFill>
            <a:gsLst>
              <a:gs pos="100000">
                <a:srgbClr val="007BD3">
                  <a:alpha val="17000"/>
                </a:srgbClr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Futura Md BT" panose="020B0602020204020303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46710" y="3857979"/>
            <a:ext cx="3286125" cy="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PA_组合 7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65377" y="1154375"/>
            <a:ext cx="1080000" cy="1080000"/>
            <a:chOff x="2870194" y="612400"/>
            <a:chExt cx="1620000" cy="1620000"/>
          </a:xfrm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C3740"/>
            </a:solidFill>
            <a:ln w="190500">
              <a:solidFill>
                <a:srgbClr val="FC374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28687" y="1099235"/>
              <a:ext cx="1303020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创新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2" name="PA_组合 7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79245" y="3483562"/>
            <a:ext cx="1080000" cy="1080000"/>
            <a:chOff x="1055316" y="3571500"/>
            <a:chExt cx="1620000" cy="1620000"/>
          </a:xfrm>
        </p:grpSpPr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1055316" y="3571500"/>
              <a:ext cx="1620000" cy="1620000"/>
            </a:xfrm>
            <a:prstGeom prst="ellipse">
              <a:avLst/>
            </a:prstGeom>
            <a:solidFill>
              <a:srgbClr val="FEB333"/>
            </a:solidFill>
            <a:ln w="190500">
              <a:solidFill>
                <a:srgbClr val="FEB333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13807" y="4058335"/>
              <a:ext cx="1303020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诚信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3" name="PA_组合 7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43435" y="3576907"/>
            <a:ext cx="1080000" cy="1080000"/>
            <a:chOff x="4685072" y="3571500"/>
            <a:chExt cx="1620000" cy="162000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85072" y="3571500"/>
              <a:ext cx="1620000" cy="1620000"/>
            </a:xfrm>
            <a:prstGeom prst="ellipse">
              <a:avLst/>
            </a:prstGeom>
            <a:solidFill>
              <a:srgbClr val="2EAC94"/>
            </a:solidFill>
            <a:ln w="190500">
              <a:solidFill>
                <a:srgbClr val="2EAC94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43563" y="4058335"/>
              <a:ext cx="1303020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专业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pic>
        <p:nvPicPr>
          <p:cNvPr id="5" name="图片 4" descr="4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85" y="2770346"/>
            <a:ext cx="915353" cy="1034415"/>
          </a:xfrm>
          <a:prstGeom prst="rect">
            <a:avLst/>
          </a:prstGeom>
        </p:spPr>
      </p:pic>
      <p:grpSp>
        <p:nvGrpSpPr>
          <p:cNvPr id="4" name="PA_组合 70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70441" y="1988288"/>
            <a:ext cx="1080000" cy="1080000"/>
            <a:chOff x="2870194" y="612400"/>
            <a:chExt cx="1620000" cy="162000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28693" y="1099235"/>
              <a:ext cx="1303020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务实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8" name="PA_组合 70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666806" y="4332391"/>
            <a:ext cx="1080000" cy="1080000"/>
            <a:chOff x="2870194" y="612400"/>
            <a:chExt cx="1620000" cy="1620000"/>
          </a:xfrm>
          <a:solidFill>
            <a:srgbClr val="000000"/>
          </a:solidFill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358EA"/>
            </a:solidFill>
            <a:ln w="190500">
              <a:solidFill>
                <a:srgbClr val="EDD8F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28691" y="1099235"/>
              <a:ext cx="1303020" cy="760095"/>
            </a:xfrm>
            <a:prstGeom prst="rect">
              <a:avLst/>
            </a:prstGeom>
            <a:solidFill>
              <a:srgbClr val="F358EA"/>
            </a:solidFill>
          </p:spPr>
          <p:txBody>
            <a:bodyPr wrap="none" rtlCol="0">
              <a:spAutoFit/>
            </a:bodyPr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高效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2" name="椭圆 11"/>
          <p:cNvSpPr>
            <a:spLocks noChangeAspect="1"/>
          </p:cNvSpPr>
          <p:nvPr/>
        </p:nvSpPr>
        <p:spPr>
          <a:xfrm>
            <a:off x="7152323" y="2125980"/>
            <a:ext cx="1080135" cy="1080135"/>
          </a:xfrm>
          <a:prstGeom prst="ellipse">
            <a:avLst/>
          </a:prstGeom>
          <a:solidFill>
            <a:srgbClr val="2747BE"/>
          </a:solidFill>
          <a:ln w="190500">
            <a:solidFill>
              <a:srgbClr val="EDD8F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 dirty="0">
              <a:latin typeface="Futura Md BT" panose="020B06020202040203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57893" y="2437146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ctr">
              <a:buNone/>
            </a:pPr>
            <a:r>
              <a: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严谨</a:t>
            </a:r>
            <a:endParaRPr lang="zh-CN" altLang="en-US" sz="27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233636" y="4054793"/>
            <a:ext cx="6191" cy="255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5350669" y="2707005"/>
            <a:ext cx="170021" cy="1100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>
            <a:spLocks noChangeAspect="1"/>
          </p:cNvSpPr>
          <p:nvPr/>
        </p:nvSpPr>
        <p:spPr>
          <a:xfrm>
            <a:off x="5520866" y="2809994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901991" y="2874287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928009" y="2796540"/>
            <a:ext cx="224314" cy="1095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74955" y="4462145"/>
            <a:ext cx="4037330" cy="41402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buNone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财税管理部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·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2020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年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5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月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9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日</a:t>
            </a: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11" y="517049"/>
            <a:ext cx="639128" cy="72532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92493" y="527526"/>
            <a:ext cx="202549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2010601030101010101" charset="-122"/>
                <a:ea typeface="方正综艺简体" panose="02010601030101010101" charset="-122"/>
              </a:rPr>
              <a:t>东利建设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2010601030101010101" charset="-122"/>
              <a:ea typeface="方正综艺简体" panose="02010601030101010101" charset="-122"/>
            </a:endParaRPr>
          </a:p>
          <a:p>
            <a:pPr indent="0" algn="ctr"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2010601030101010101" charset="-122"/>
                <a:ea typeface="方正综艺简体" panose="02010601030101010101" charset="-122"/>
              </a:rPr>
              <a:t>Dongli Construction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2010601030101010101" charset="-122"/>
              <a:ea typeface="方正综艺简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4.07407E-6 L -3.125E-6 -0.116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3 4.07407E-6 L 0.07891 4.07407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22222E-6 L -3.125E-6 0.1164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07407E-6 L -0.06342 4.0740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0833E-6 -4.81481E-6 L 0.03164 -0.0615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307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96296E-6 L 0.03203 0.066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2.96296E-6 L -0.03268 0.0669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3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7037E-6 L -0.03151 -0.0608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30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125E-6 -1.48148E-6 C -0.04218 -0.1537 -0.00521 -0.34028 0.08269 -0.41667 C 0.17058 -0.49236 0.27631 -0.42986 0.31849 -0.27616 C 0.36055 -0.12245 0.32331 0.06412 0.23555 0.14028 C 0.14766 0.21644 0.04232 0.15347 -3.125E-6 -1.48148E-6 Z " pathEditMode="relative" rAng="14640000" ptsTypes="AAAAA">
                                      <p:cBhvr>
                                        <p:cTn id="1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1381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1.48148E-6 C -0.04323 0.15787 -0.14909 0.22592 -0.23698 0.14977 C -0.325 0.07338 -0.36172 -0.11829 -0.31836 -0.27593 C -0.275 -0.43426 -0.16784 -0.49931 -0.07995 -0.42315 C 0.00794 -0.34676 0.04349 -0.15833 1.66667E-6 1.48148E-6 Z " pathEditMode="relative" rAng="6960000" ptsTypes="AAAAA">
                                      <p:cBhvr>
                                        <p:cTn id="1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07" grpId="0" bldLvl="0" animBg="1"/>
      <p:bldP spid="107" grpId="1" bldLvl="0" animBg="1"/>
      <p:bldP spid="125" grpId="0" bldLvl="0" animBg="1"/>
      <p:bldP spid="125" grpId="1" bldLvl="0" animBg="1"/>
      <p:bldP spid="126" grpId="0" bldLvl="0" animBg="1"/>
      <p:bldP spid="126" grpId="1" bldLvl="0" animBg="1"/>
      <p:bldP spid="129" grpId="0" bldLvl="0" animBg="1"/>
      <p:bldP spid="129" grpId="1" bldLvl="0" animBg="1"/>
      <p:bldP spid="130" grpId="0" bldLvl="0" animBg="1"/>
      <p:bldP spid="130" grpId="1" bldLvl="0" animBg="1"/>
      <p:bldP spid="33" grpId="0"/>
      <p:bldP spid="34" grpId="0"/>
      <p:bldP spid="54" grpId="0" bldLvl="0" animBg="1"/>
      <p:bldP spid="54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1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57232"/>
            <a:ext cx="9161482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三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大病医疗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包括本人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,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配偶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,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子女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,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年度申报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首页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】-【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大病医疗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．确认纳税人基本信息无误后点击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．选择扣除年度、与纳税人的关系，据实录入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个人负担金额以及医疗支出总金额，点击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提交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即可。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41375" y="240983"/>
            <a:ext cx="7992110" cy="69856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四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住房贷款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．点击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首页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】-【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住房贷款利息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．确认纳税人基本信息无误后，录入房屋信息，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产权证明分为房屋所有权证、不动产权证、房屋买卖合同、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房屋预售合同四种。选择房屋所有权证、不动产权证需填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写证书号码；选择房屋买卖合同、房屋预售合同需填写合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同编号。信息完善后点击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．选择扣除年度以及贷款方式。贷款方式分为公积金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贷款、商业贷款、组合贷三种，至少填写其中一项点击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．选择贷款人是否为本人以及分配比例点击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，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．选择申报方式，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提交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即可。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14095" y="859362"/>
            <a:ext cx="6151880" cy="4338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五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住房租金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首页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】-【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住房租金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．确认纳税人基本信息无误后点击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．选择扣除年度，以及录入住房租金支出相关信息；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．出租方类型分为自然人和组织，需要录入对应类型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的出租人身份证件信息或出租单位统一社会信用代码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（纳税人识别号），点击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．选择申报方式，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提交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即可。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350323" cy="11387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  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六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赡养老人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altLang="zh-CN" sz="2200" cap="none" dirty="0" smtClean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</a:br>
            <a:br>
              <a:rPr lang="en-US" altLang="zh-CN" sz="2200" cap="none" dirty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</a:br>
            <a:br>
              <a:rPr lang="en-US" altLang="zh-CN" sz="2200" cap="none" dirty="0" smtClean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</a:br>
            <a:br>
              <a:rPr lang="en-US" altLang="zh-CN" sz="2200" cap="none" dirty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</a:br>
            <a:r>
              <a:rPr lang="zh-CN" altLang="en-US" sz="2200" cap="none" dirty="0" smtClean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  <a:t>温馨</a:t>
            </a:r>
            <a:r>
              <a:rPr lang="zh-CN" altLang="en-US" sz="2200" cap="none" dirty="0">
                <a:solidFill>
                  <a:srgbClr val="191919"/>
                </a:solidFill>
                <a:latin typeface="+mj-ea"/>
                <a:cs typeface="Times New Roman" panose="02020603050405020304" pitchFamily="18" charset="0"/>
              </a:rPr>
              <a:t>提示：申报方式一律选择“通过扣缴义务人申报”选项。</a:t>
            </a:r>
            <a:b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0380" y="756285"/>
            <a:ext cx="7994650" cy="3922395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．点击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首页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】-【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赡养老人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．确认纳税人基本信息无误后点击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．选择扣除年度以及被赡养人信息点击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．选择是否独生子女。独生子女，分配比例为全部由本人扣除；非独生子女，需录入共同赡养人、本年度月扣除额并选择分摊方式（赡养人平均分摊、赡养人约定分摊、被赡养人指定分摊），点击下一步；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．选择申报方式，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提交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即可。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14" descr="F:\东利建设\东利LOGO 东利设计\LOGO\微信图片_20200122172301.jpg微信图片_202001221723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" y="798195"/>
            <a:ext cx="9144000" cy="3440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141110_ZNgroup_PPT_to PK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176395"/>
            <a:ext cx="9156065" cy="889000"/>
          </a:xfrm>
          <a:prstGeom prst="rect">
            <a:avLst/>
          </a:prstGeom>
          <a:solidFill>
            <a:srgbClr val="5FA326"/>
          </a:solidFill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9315" y="5260975"/>
            <a:ext cx="4782185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kumimoji="0" lang="en-US" altLang="zh-CN" sz="3300" b="1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美好生活·东利共创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154" y="4332446"/>
            <a:ext cx="319087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3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+mn-ea"/>
              </a:rPr>
              <a:t>感 谢 观 看 ！</a:t>
            </a:r>
            <a:endParaRPr lang="zh-CN" altLang="en-US" sz="3300"/>
          </a:p>
        </p:txBody>
      </p:sp>
      <p:sp>
        <p:nvSpPr>
          <p:cNvPr id="4" name="矩形 3"/>
          <p:cNvSpPr/>
          <p:nvPr/>
        </p:nvSpPr>
        <p:spPr>
          <a:xfrm>
            <a:off x="4039815" y="4425047"/>
            <a:ext cx="3558815" cy="41402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buNone/>
            </a:pPr>
            <a:r>
              <a:rPr lang="en-US" altLang="zh-CN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utura Md BT" panose="020B0602020204020303" pitchFamily="34" charset="0"/>
                <a:cs typeface="Arial" panose="020B0604020202020204" pitchFamily="34" charset="0"/>
              </a:rPr>
              <a:t>THANKS FOR WATCHING</a:t>
            </a:r>
            <a:endParaRPr lang="en-US" altLang="zh-CN" sz="2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1325" y="549275"/>
            <a:ext cx="8333740" cy="166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第一步：下载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。</a:t>
            </a:r>
            <a:endParaRPr kumimoji="0" lang="zh-CN" altLang="en-US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方式一：打开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 Store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搜索功能，在搜索栏输入“个人所得税”，选择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个人所得税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国家税务总局”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，点击“获取”。</a:t>
            </a:r>
            <a:endParaRPr kumimoji="0" lang="zh-CN" altLang="en-US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第二步：依次点击“安装”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——“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继续”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——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输入验证码后点击“下一页”完成下载程序。</a:t>
            </a:r>
            <a:endParaRPr kumimoji="0" lang="zh-CN" altLang="en-US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第三步：下载后，打开</a:t>
            </a:r>
            <a:r>
              <a:rPr kumimoji="0" lang="en-US" alt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APP,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工作地或常住地下拉列表选择“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江苏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”，点击“下一步”。</a:t>
            </a:r>
            <a:endParaRPr kumimoji="0" lang="zh-CN" altLang="en-US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第四</a:t>
            </a:r>
            <a:r>
              <a:rPr kumimoji="0" lang="zh-CN" altLang="en-US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步：未注册用户选择“注册”，已注册用户可直接输入账号密码登录。</a:t>
            </a:r>
            <a:endParaRPr kumimoji="0" lang="en-US" altLang="zh-CN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IMG_256"/>
          <p:cNvPicPr/>
          <p:nvPr/>
        </p:nvPicPr>
        <p:blipFill>
          <a:blip r:embed="rId1"/>
          <a:stretch>
            <a:fillRect/>
          </a:stretch>
        </p:blipFill>
        <p:spPr>
          <a:xfrm>
            <a:off x="1565275" y="2071370"/>
            <a:ext cx="4330065" cy="4166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624822"/>
            <a:ext cx="8292465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第五步：选择“人脸识别认证注册”，若选择“大厅注册码注册“需要纳税人携带有效身份证原件前往本地办税服务厅申请。</a:t>
            </a:r>
            <a:endParaRPr kumimoji="0" lang="zh-CN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第六步：点击“同意并继续”，输入证件号码和姓名后，点击“开始人脸识别”，按要求完成识别程序。</a:t>
            </a:r>
            <a:endParaRPr kumimoji="0" lang="zh-CN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2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第七步：人脸识别完成后，按要求输入相关信息后，点击“提交”。</a:t>
            </a:r>
            <a:endParaRPr kumimoji="0" lang="zh-CN" sz="12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IMG_256"/>
          <p:cNvPicPr/>
          <p:nvPr/>
        </p:nvPicPr>
        <p:blipFill>
          <a:blip r:embed="rId1"/>
          <a:stretch>
            <a:fillRect/>
          </a:stretch>
        </p:blipFill>
        <p:spPr>
          <a:xfrm>
            <a:off x="2928926" y="1785925"/>
            <a:ext cx="3214699" cy="44338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个税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详细操作指南</a:t>
            </a:r>
            <a:b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1000100" y="1071546"/>
            <a:ext cx="6611956" cy="81757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         一</a:t>
            </a:r>
            <a:r>
              <a:rPr lang="zh-CN" altLang="en-US" dirty="0"/>
              <a:t>、信息采集篇</a:t>
            </a:r>
            <a:r>
              <a:rPr lang="en-US" dirty="0"/>
              <a:t>(</a:t>
            </a:r>
            <a:r>
              <a:rPr lang="zh-CN" altLang="en-US" dirty="0"/>
              <a:t>打开个人中心</a:t>
            </a:r>
            <a:r>
              <a:rPr lang="en-US" dirty="0"/>
              <a:t>)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内容占位符 4" descr="IMG_256"/>
          <p:cNvPicPr>
            <a:picLocks noGrp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16685" y="1825625"/>
            <a:ext cx="2639695" cy="4358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占位符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5344166" y="1825933"/>
            <a:ext cx="2643206" cy="43577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二、</a:t>
            </a:r>
            <a:r>
              <a:rPr lang="zh-CN" altLang="en-US" b="1" dirty="0"/>
              <a:t>任职受雇信息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内容占位符 4" descr="IMG_256"/>
          <p:cNvPicPr>
            <a:picLocks noGrp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05560" y="1417955"/>
            <a:ext cx="2597150" cy="452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内容占位符 5" descr="IMG_257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29702" y="1417955"/>
            <a:ext cx="2088906" cy="4525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</a:t>
            </a:r>
            <a:r>
              <a:rPr lang="zh-CN" altLang="en-US" b="1" dirty="0"/>
              <a:t>家庭成员信息</a:t>
            </a:r>
            <a:endParaRPr lang="zh-CN" altLang="en-US" dirty="0"/>
          </a:p>
        </p:txBody>
      </p:sp>
      <p:pic>
        <p:nvPicPr>
          <p:cNvPr id="5" name="内容占位符 4" descr="IMG_256"/>
          <p:cNvPicPr>
            <a:picLocks noGrp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85852" y="1928802"/>
            <a:ext cx="2302742" cy="41973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一般情况下，填写：父母 子女 配偶信息即可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内容占位符 5" descr="IMG_25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72132" y="2643181"/>
            <a:ext cx="2216704" cy="34829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/>
            </a:br>
            <a:br>
              <a:rPr lang="en-US" altLang="zh-CN" b="1" dirty="0"/>
            </a:br>
            <a:r>
              <a:rPr lang="zh-CN" altLang="en-US" b="1" dirty="0" smtClean="0"/>
              <a:t>四</a:t>
            </a:r>
            <a:r>
              <a:rPr lang="zh-CN" altLang="en-US" b="1" dirty="0"/>
              <a:t>、其他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zh-CN" altLang="en-US" b="1" dirty="0" smtClean="0"/>
              <a:t>这</a:t>
            </a:r>
            <a:r>
              <a:rPr lang="zh-CN" altLang="en-US" b="1" dirty="0"/>
              <a:t>一项可以只填写工作地或常住地</a:t>
            </a:r>
            <a:r>
              <a:rPr lang="en-US" b="1" dirty="0"/>
              <a:t>.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7" name="内容占位符 6" descr="IMG_256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打开首页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点开专项附加扣除填报</a:t>
            </a:r>
            <a:b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>
            <a:normAutofit fontScale="60000" lnSpcReduction="20000"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一 子女教育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zh-CN" altLang="en-US" b="1" dirty="0">
                <a:solidFill>
                  <a:srgbClr val="7030A0"/>
                </a:solidFill>
              </a:rPr>
              <a:t>幼儿园开始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endParaRPr lang="zh-CN" altLang="en-US" dirty="0">
              <a:solidFill>
                <a:srgbClr val="7030A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1</a:t>
            </a:r>
            <a:r>
              <a:rPr lang="zh-CN" altLang="en-US" dirty="0"/>
              <a:t>．点击</a:t>
            </a:r>
            <a:r>
              <a:rPr lang="en-US" altLang="zh-CN" dirty="0"/>
              <a:t>【</a:t>
            </a:r>
            <a:r>
              <a:rPr lang="zh-CN" altLang="en-US" dirty="0"/>
              <a:t>首页</a:t>
            </a:r>
            <a:r>
              <a:rPr lang="en-US" altLang="zh-CN" dirty="0"/>
              <a:t>】</a:t>
            </a:r>
            <a:r>
              <a:rPr lang="en-US" dirty="0"/>
              <a:t>-</a:t>
            </a:r>
            <a:r>
              <a:rPr lang="en-US" altLang="zh-CN" dirty="0"/>
              <a:t>【</a:t>
            </a:r>
            <a:r>
              <a:rPr lang="zh-CN" altLang="en-US" dirty="0"/>
              <a:t>子女教育</a:t>
            </a:r>
            <a:r>
              <a:rPr lang="en-US" altLang="zh-CN" dirty="0"/>
              <a:t>】</a:t>
            </a:r>
            <a:r>
              <a:rPr lang="zh-CN" altLang="en-US" dirty="0"/>
              <a:t>；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2</a:t>
            </a:r>
            <a:r>
              <a:rPr lang="zh-CN" altLang="en-US" dirty="0"/>
              <a:t>．确认纳税人基本信息无误后点击</a:t>
            </a:r>
            <a:r>
              <a:rPr lang="en-US" altLang="zh-CN" dirty="0"/>
              <a:t>【</a:t>
            </a:r>
            <a:r>
              <a:rPr lang="zh-CN" altLang="en-US" dirty="0"/>
              <a:t>下一步</a:t>
            </a:r>
            <a:r>
              <a:rPr lang="en-US" altLang="zh-CN" dirty="0"/>
              <a:t>】</a:t>
            </a:r>
            <a:r>
              <a:rPr lang="zh-CN" altLang="en-US" dirty="0"/>
              <a:t>；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3</a:t>
            </a:r>
            <a:r>
              <a:rPr lang="zh-CN" altLang="en-US" dirty="0"/>
              <a:t>．根据实际情况选择和录入子女教育信息，如当前受教育阶段、教育时间起和止等，完善后点击</a:t>
            </a:r>
            <a:r>
              <a:rPr lang="en-US" altLang="zh-CN" dirty="0"/>
              <a:t>【</a:t>
            </a:r>
            <a:r>
              <a:rPr lang="zh-CN" altLang="en-US" dirty="0"/>
              <a:t>下一步</a:t>
            </a:r>
            <a:r>
              <a:rPr lang="en-US" altLang="zh-CN" dirty="0"/>
              <a:t>】</a:t>
            </a:r>
            <a:r>
              <a:rPr lang="zh-CN" altLang="en-US" dirty="0"/>
              <a:t>；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4</a:t>
            </a:r>
            <a:r>
              <a:rPr lang="zh-CN" altLang="en-US" dirty="0"/>
              <a:t>．选择是否有配偶和分配方式，若之前未添加过配偶信息选择</a:t>
            </a:r>
            <a:r>
              <a:rPr lang="en-US" dirty="0"/>
              <a:t>“</a:t>
            </a:r>
            <a:r>
              <a:rPr lang="zh-CN" altLang="en-US" dirty="0"/>
              <a:t>有配偶</a:t>
            </a:r>
            <a:r>
              <a:rPr lang="en-US" dirty="0"/>
              <a:t>”</a:t>
            </a:r>
            <a:r>
              <a:rPr lang="zh-CN" altLang="en-US" dirty="0"/>
              <a:t>后可以在该页面先添加配偶信息，点击</a:t>
            </a:r>
            <a:r>
              <a:rPr lang="en-US" altLang="zh-CN" dirty="0"/>
              <a:t>【</a:t>
            </a:r>
            <a:r>
              <a:rPr lang="zh-CN" altLang="en-US" dirty="0"/>
              <a:t>下一步</a:t>
            </a:r>
            <a:r>
              <a:rPr lang="en-US" altLang="zh-CN" dirty="0"/>
              <a:t>】</a:t>
            </a:r>
            <a:r>
              <a:rPr lang="zh-CN" altLang="en-US" dirty="0"/>
              <a:t>；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5</a:t>
            </a:r>
            <a:r>
              <a:rPr lang="zh-CN" altLang="en-US" dirty="0"/>
              <a:t>．选择申报方式，</a:t>
            </a:r>
            <a:r>
              <a:rPr lang="en-US" altLang="zh-CN" dirty="0"/>
              <a:t>【</a:t>
            </a:r>
            <a:r>
              <a:rPr lang="zh-CN" altLang="en-US" dirty="0"/>
              <a:t>提交</a:t>
            </a:r>
            <a:r>
              <a:rPr lang="en-US" altLang="zh-CN" dirty="0"/>
              <a:t>】</a:t>
            </a:r>
            <a:r>
              <a:rPr lang="zh-CN" altLang="en-US" dirty="0"/>
              <a:t>即可。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/>
              <a:t>注意事项：</a:t>
            </a:r>
            <a:endParaRPr lang="zh-CN" altLang="en-US" dirty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同一个子女、同一个</a:t>
            </a:r>
            <a:r>
              <a:rPr lang="en-US" dirty="0"/>
              <a:t>“</a:t>
            </a:r>
            <a:r>
              <a:rPr lang="zh-CN" altLang="en-US" dirty="0"/>
              <a:t>受教育阶段</a:t>
            </a:r>
            <a:r>
              <a:rPr lang="en-US" dirty="0"/>
              <a:t>”</a:t>
            </a:r>
            <a:r>
              <a:rPr lang="zh-CN" altLang="en-US" dirty="0"/>
              <a:t>只能保存一条明细，且所有明细记录的</a:t>
            </a:r>
            <a:r>
              <a:rPr lang="en-US" dirty="0"/>
              <a:t>“</a:t>
            </a:r>
            <a:r>
              <a:rPr lang="zh-CN" altLang="en-US" dirty="0"/>
              <a:t>受教育日期起、受教育日期止</a:t>
            </a:r>
            <a:r>
              <a:rPr lang="en-US" dirty="0"/>
              <a:t>”</a:t>
            </a:r>
            <a:r>
              <a:rPr lang="zh-CN" altLang="en-US" dirty="0"/>
              <a:t>不能有交叉。请及时修改</a:t>
            </a:r>
            <a:r>
              <a:rPr lang="en-US" dirty="0"/>
              <a:t>.</a:t>
            </a:r>
            <a:endParaRPr lang="zh-CN" altLang="en-US" dirty="0"/>
          </a:p>
          <a:p>
            <a:pPr>
              <a:buNone/>
            </a:pPr>
            <a:endParaRPr lang="zh-CN" altLang="en-US" dirty="0" smtClean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二 继续教育</a:t>
            </a:r>
            <a:r>
              <a:rPr lang="en-US" sz="2800" b="1" dirty="0">
                <a:solidFill>
                  <a:srgbClr val="7030A0"/>
                </a:solidFill>
              </a:rPr>
              <a:t>(</a:t>
            </a:r>
            <a:r>
              <a:rPr lang="zh-CN" altLang="en-US" sz="2800" b="1" dirty="0">
                <a:solidFill>
                  <a:srgbClr val="7030A0"/>
                </a:solidFill>
              </a:rPr>
              <a:t>学历继续教育与职业资格继续教育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  <a:br>
              <a:rPr lang="zh-CN" altLang="en-US" sz="2800" dirty="0">
                <a:solidFill>
                  <a:srgbClr val="7030A0"/>
                </a:solidFill>
              </a:rPr>
            </a:b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714488"/>
            <a:ext cx="7907934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首页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】-【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继续教育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．确认纳税人基本信息无误后点击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．选择扣除年度以及继续教育类型；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．据实选择继续教育类型，点击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下一步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．选择申报方式，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【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提交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+mn-ea"/>
                <a:cs typeface="Times New Roman" panose="02020603050405020304" pitchFamily="18" charset="0"/>
              </a:rPr>
              <a:t>即可。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REFSHAPE" val="330898340"/>
  <p:tag name="KSO_WM_UNIT_PLACING_PICTURE_USER_VIEWPORT" val="{&quot;height&quot;:5848.1259842519685,&quot;width&quot;:14418.74960629921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4">
      <a:majorFont>
        <a:latin typeface="Futura Md BT"/>
        <a:ea typeface="方正兰亭粗黑简体"/>
        <a:cs typeface=""/>
      </a:majorFont>
      <a:minorFont>
        <a:latin typeface="Futura Md B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WPS 演示</Application>
  <PresentationFormat>全屏显示(4:3)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Tahoma</vt:lpstr>
      <vt:lpstr>微软雅黑 Light</vt:lpstr>
      <vt:lpstr>Times New Roman</vt:lpstr>
      <vt:lpstr>方正兰亭粗黑简体</vt:lpstr>
      <vt:lpstr>黑体</vt:lpstr>
      <vt:lpstr>Futura Md BT</vt:lpstr>
      <vt:lpstr>方正综艺简体</vt:lpstr>
      <vt:lpstr>Calibri</vt:lpstr>
      <vt:lpstr>华文新魏</vt:lpstr>
      <vt:lpstr>Segoe Print</vt:lpstr>
      <vt:lpstr>方正兰亭细黑_GBK</vt:lpstr>
      <vt:lpstr>Arial Unicode MS</vt:lpstr>
      <vt:lpstr>Office 主题</vt:lpstr>
      <vt:lpstr>1</vt:lpstr>
      <vt:lpstr>PowerPoint 演示文稿</vt:lpstr>
      <vt:lpstr>PowerPoint 演示文稿</vt:lpstr>
      <vt:lpstr>PowerPoint 演示文稿</vt:lpstr>
      <vt:lpstr>个税APP详细操作指南 </vt:lpstr>
      <vt:lpstr>二、任职受雇信息 </vt:lpstr>
      <vt:lpstr>三、家庭成员信息</vt:lpstr>
      <vt:lpstr>  四、其他. 这一项可以只填写工作地或常住地. </vt:lpstr>
      <vt:lpstr> 打开首页,点开专项附加扣除填报 </vt:lpstr>
      <vt:lpstr>二 继续教育(学历继续教育与职业资格继续教育) </vt:lpstr>
      <vt:lpstr>PowerPoint 演示文稿</vt:lpstr>
      <vt:lpstr>PowerPoint 演示文稿</vt:lpstr>
      <vt:lpstr>PowerPoint 演示文稿</vt:lpstr>
      <vt:lpstr>    温馨提示：申报方式一律选择“通过扣缴义务人申报”选项。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个人所得税APP操作流程</dc:title>
  <dc:creator>Administrator</dc:creator>
  <cp:lastModifiedBy>MR.XU</cp:lastModifiedBy>
  <cp:revision>25</cp:revision>
  <dcterms:created xsi:type="dcterms:W3CDTF">2020-04-24T03:22:00Z</dcterms:created>
  <dcterms:modified xsi:type="dcterms:W3CDTF">2020-11-26T02:48:00Z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